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</p:sldMasterIdLst>
  <p:notesMasterIdLst>
    <p:notesMasterId r:id="rId28"/>
  </p:notesMasterIdLst>
  <p:sldIdLst>
    <p:sldId id="2142533570" r:id="rId2"/>
    <p:sldId id="437" r:id="rId3"/>
    <p:sldId id="2142533452" r:id="rId4"/>
    <p:sldId id="2142533445" r:id="rId5"/>
    <p:sldId id="2142533447" r:id="rId6"/>
    <p:sldId id="2142533574" r:id="rId7"/>
    <p:sldId id="862" r:id="rId8"/>
    <p:sldId id="2142533470" r:id="rId9"/>
    <p:sldId id="2142533471" r:id="rId10"/>
    <p:sldId id="865" r:id="rId11"/>
    <p:sldId id="2142533577" r:id="rId12"/>
    <p:sldId id="866" r:id="rId13"/>
    <p:sldId id="2142533469" r:id="rId14"/>
    <p:sldId id="141168100" r:id="rId15"/>
    <p:sldId id="2142533542" r:id="rId16"/>
    <p:sldId id="440" r:id="rId17"/>
    <p:sldId id="2142533603" r:id="rId18"/>
    <p:sldId id="2142533604" r:id="rId19"/>
    <p:sldId id="2142533553" r:id="rId20"/>
    <p:sldId id="2142533450" r:id="rId21"/>
    <p:sldId id="2142533457" r:id="rId22"/>
    <p:sldId id="2142533545" r:id="rId23"/>
    <p:sldId id="777" r:id="rId24"/>
    <p:sldId id="855" r:id="rId25"/>
    <p:sldId id="369" r:id="rId26"/>
    <p:sldId id="2142533453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Main Talk" id="{64BDD8F4-9748-2B44-9DB3-7EDD9538C163}">
          <p14:sldIdLst>
            <p14:sldId id="2142533570"/>
            <p14:sldId id="437"/>
            <p14:sldId id="2142533452"/>
            <p14:sldId id="2142533445"/>
            <p14:sldId id="2142533447"/>
            <p14:sldId id="2142533574"/>
            <p14:sldId id="862"/>
            <p14:sldId id="2142533470"/>
            <p14:sldId id="2142533471"/>
            <p14:sldId id="865"/>
            <p14:sldId id="2142533577"/>
            <p14:sldId id="866"/>
            <p14:sldId id="2142533469"/>
            <p14:sldId id="141168100"/>
            <p14:sldId id="2142533542"/>
            <p14:sldId id="440"/>
            <p14:sldId id="2142533603"/>
            <p14:sldId id="2142533604"/>
            <p14:sldId id="2142533553"/>
            <p14:sldId id="2142533450"/>
            <p14:sldId id="2142533457"/>
            <p14:sldId id="2142533545"/>
            <p14:sldId id="777"/>
            <p14:sldId id="855"/>
            <p14:sldId id="369"/>
            <p14:sldId id="2142533453"/>
          </p14:sldIdLst>
        </p14:section>
        <p14:section name="Default Section" id="{ABA50893-6E46-A141-844E-D453C448249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styanax Kanakakis" initials="" lastIdx="3" clrIdx="0"/>
  <p:cmAuthor id="7" name="Mandy Chessell" initials="MC" lastIdx="16" clrIdx="7"/>
  <p:cmAuthor id="1" name="Christopher Ferris" initials="" lastIdx="6" clrIdx="1"/>
  <p:cmAuthor id="2" name="Brian Behlendorf" initials="" lastIdx="4" clrIdx="2"/>
  <p:cmAuthor id="3" name="Greg Wallace" initials="" lastIdx="10" clrIdx="3"/>
  <p:cmAuthor id="4" name="Travin Keith" initials="" lastIdx="10" clrIdx="4"/>
  <p:cmAuthor id="5" name="Anonymous" initials="" lastIdx="1" clrIdx="5"/>
  <p:cmAuthor id="6" name="Dan O'Prey" initials="" lastIdx="6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800"/>
    <a:srgbClr val="FF9300"/>
    <a:srgbClr val="FF9933"/>
    <a:srgbClr val="6DCCDE"/>
    <a:srgbClr val="93EA93"/>
    <a:srgbClr val="000000"/>
    <a:srgbClr val="FEFFB3"/>
    <a:srgbClr val="F6F6F6"/>
    <a:srgbClr val="FFFFFF"/>
    <a:srgbClr val="FFB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A1D5F9-AFFA-401E-AC10-454C56AC4A86}">
  <a:tblStyle styleId="{28A1D5F9-AFFA-401E-AC10-454C56AC4A86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18" autoAdjust="0"/>
    <p:restoredTop sz="96703" autoAdjust="0"/>
  </p:normalViewPr>
  <p:slideViewPr>
    <p:cSldViewPr snapToGrid="0" snapToObjects="1">
      <p:cViewPr varScale="1">
        <p:scale>
          <a:sx n="171" d="100"/>
          <a:sy n="171" d="100"/>
        </p:scale>
        <p:origin x="968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30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tiff>
</file>

<file path=ppt/media/image22.jpg>
</file>

<file path=ppt/media/image23.tiff>
</file>

<file path=ppt/media/image24.jpg>
</file>

<file path=ppt/media/image25.png>
</file>

<file path=ppt/media/image26.jpeg>
</file>

<file path=ppt/media/image27.png>
</file>

<file path=ppt/media/image3.png>
</file>

<file path=ppt/media/image4.png>
</file>

<file path=ppt/media/image5.sv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18019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433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98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lang="en-US" sz="1100" b="0" i="0" u="none" strike="sng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7979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774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7"/>
          <a:stretch/>
        </p:blipFill>
        <p:spPr>
          <a:xfrm>
            <a:off x="0" y="1393373"/>
            <a:ext cx="9144000" cy="3750128"/>
          </a:xfrm>
          <a:prstGeom prst="rect">
            <a:avLst/>
          </a:prstGeom>
        </p:spPr>
      </p:pic>
      <p:sp>
        <p:nvSpPr>
          <p:cNvPr id="16" name="Shape 10"/>
          <p:cNvSpPr/>
          <p:nvPr userDrawn="1"/>
        </p:nvSpPr>
        <p:spPr>
          <a:xfrm rot="10800000" flipH="1">
            <a:off x="0" y="-2"/>
            <a:ext cx="9144000" cy="1393374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Shape 10"/>
          <p:cNvSpPr/>
          <p:nvPr userDrawn="1"/>
        </p:nvSpPr>
        <p:spPr>
          <a:xfrm rot="10800000" flipH="1">
            <a:off x="0" y="4978036"/>
            <a:ext cx="9144000" cy="165463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8762" y="3215062"/>
            <a:ext cx="3987599" cy="691998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700" baseline="0"/>
            </a:lvl1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4042786"/>
            <a:ext cx="3987800" cy="452265"/>
          </a:xfrm>
        </p:spPr>
        <p:txBody>
          <a:bodyPr/>
          <a:lstStyle/>
          <a:p>
            <a:pPr lvl="0"/>
            <a:r>
              <a:rPr lang="en-US" dirty="0"/>
              <a:t>Date</a:t>
            </a:r>
          </a:p>
        </p:txBody>
      </p:sp>
      <p:sp>
        <p:nvSpPr>
          <p:cNvPr id="27" name="Shape 15"/>
          <p:cNvSpPr txBox="1">
            <a:spLocks noGrp="1"/>
          </p:cNvSpPr>
          <p:nvPr>
            <p:ph type="title" hasCustomPrompt="1"/>
          </p:nvPr>
        </p:nvSpPr>
        <p:spPr>
          <a:xfrm>
            <a:off x="328345" y="1876358"/>
            <a:ext cx="6464342" cy="128328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Title</a:t>
            </a:r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30782772-9EE8-BC4D-B671-350F57E8184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2" y="4956626"/>
            <a:ext cx="548699" cy="1801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972270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589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200" y="280673"/>
            <a:ext cx="8473099" cy="5726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200" y="965874"/>
            <a:ext cx="8473100" cy="3603001"/>
          </a:xfrm>
        </p:spPr>
        <p:txBody>
          <a:bodyPr/>
          <a:lstStyle>
            <a:lvl1pPr marL="285750" indent="-285750">
              <a:spcAft>
                <a:spcPts val="600"/>
              </a:spcAft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>
                <a:solidFill>
                  <a:schemeClr val="accent6">
                    <a:lumMod val="50000"/>
                  </a:schemeClr>
                </a:solidFill>
              </a:defRPr>
            </a:lvl1pPr>
            <a:lvl2pPr marL="742950" indent="-285750">
              <a:spcAft>
                <a:spcPts val="600"/>
              </a:spcAft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>
                <a:solidFill>
                  <a:schemeClr val="accent6">
                    <a:lumMod val="50000"/>
                  </a:schemeClr>
                </a:solidFill>
              </a:defRPr>
            </a:lvl2pPr>
            <a:lvl3pPr marL="1200150" indent="-285750">
              <a:spcAft>
                <a:spcPts val="600"/>
              </a:spcAft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>
                <a:solidFill>
                  <a:schemeClr val="accent6">
                    <a:lumMod val="50000"/>
                  </a:schemeClr>
                </a:solidFill>
              </a:defRPr>
            </a:lvl3pPr>
            <a:lvl4pPr marL="1657350" indent="-285750">
              <a:spcAft>
                <a:spcPts val="600"/>
              </a:spcAft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>
                <a:solidFill>
                  <a:schemeClr val="accent6">
                    <a:lumMod val="50000"/>
                  </a:schemeClr>
                </a:solidFill>
              </a:defRPr>
            </a:lvl4pPr>
            <a:lvl5pPr marL="2114550" indent="-285750">
              <a:spcAft>
                <a:spcPts val="600"/>
              </a:spcAft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>
                <a:solidFill>
                  <a:schemeClr val="accent6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391275"/>
            <a:ext cx="359200" cy="357214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9">
            <a:extLst>
              <a:ext uri="{FF2B5EF4-FFF2-40B4-BE49-F238E27FC236}">
                <a16:creationId xmlns:a16="http://schemas.microsoft.com/office/drawing/2014/main" id="{54F62638-0F6C-9E44-ABE3-F347A745845A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387016" y="4703626"/>
            <a:ext cx="4369961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Shape 8">
            <a:extLst>
              <a:ext uri="{FF2B5EF4-FFF2-40B4-BE49-F238E27FC236}">
                <a16:creationId xmlns:a16="http://schemas.microsoft.com/office/drawing/2014/main" id="{7E1EFA56-B995-2E4A-ADBD-A8A9FD4369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2" y="4956626"/>
            <a:ext cx="548699" cy="1801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627012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8020" y="4674653"/>
            <a:ext cx="5196199" cy="349785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825"/>
            </a:lvl1pPr>
          </a:lstStyle>
          <a:p>
            <a:pPr defTabSz="685800">
              <a:buClrTx/>
              <a:defRPr/>
            </a:pPr>
            <a:r>
              <a:rPr lang="en-US">
                <a:solidFill>
                  <a:sysClr val="windowText" lastClr="000000"/>
                </a:solidFill>
              </a:rPr>
              <a:t>The information contained herein constitutes IBM and AT&amp;T Confidential Information and is subject to the confidentiality provisions of Section 3.13 of the AT&amp;T IBM General Agreement #20071107.073.C</a:t>
            </a:r>
          </a:p>
          <a:p>
            <a:pPr>
              <a:buClrTx/>
              <a:buFontTx/>
              <a:buNone/>
              <a:defRPr/>
            </a:pP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650866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5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hape 10"/>
          <p:cNvSpPr/>
          <p:nvPr userDrawn="1"/>
        </p:nvSpPr>
        <p:spPr>
          <a:xfrm rot="10800000" flipH="1">
            <a:off x="0" y="4984398"/>
            <a:ext cx="9144000" cy="159102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Shape 15"/>
          <p:cNvSpPr txBox="1">
            <a:spLocks noGrp="1"/>
          </p:cNvSpPr>
          <p:nvPr>
            <p:ph type="title" hasCustomPrompt="1"/>
          </p:nvPr>
        </p:nvSpPr>
        <p:spPr>
          <a:xfrm>
            <a:off x="328344" y="1876358"/>
            <a:ext cx="8118191" cy="128328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600" b="0" i="0" u="none" strike="noStrike" cap="small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Title</a:t>
            </a:r>
            <a:endParaRPr dirty="0"/>
          </a:p>
        </p:txBody>
      </p:sp>
      <p:sp>
        <p:nvSpPr>
          <p:cNvPr id="8" name="Shape 8">
            <a:extLst>
              <a:ext uri="{FF2B5EF4-FFF2-40B4-BE49-F238E27FC236}">
                <a16:creationId xmlns:a16="http://schemas.microsoft.com/office/drawing/2014/main" id="{63848344-E58E-1C48-89A1-C7DC8AFDE55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2" y="4956626"/>
            <a:ext cx="548699" cy="1801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/>
          </a:p>
        </p:txBody>
      </p:sp>
      <p:pic>
        <p:nvPicPr>
          <p:cNvPr id="5" name="Picture 4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2C28F3D8-D089-D04E-8ED8-6F010BCDE64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9472" y="600454"/>
            <a:ext cx="2239189" cy="489497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0F4D820C-30B0-B24B-A693-56C608FB2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0409" r="72741"/>
          <a:stretch/>
        </p:blipFill>
        <p:spPr>
          <a:xfrm>
            <a:off x="6586917" y="232755"/>
            <a:ext cx="412694" cy="99779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F91DC110-191F-1344-8C61-EDE7610922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8163" b="23177"/>
          <a:stretch/>
        </p:blipFill>
        <p:spPr>
          <a:xfrm>
            <a:off x="7282833" y="348387"/>
            <a:ext cx="1514485" cy="766535"/>
          </a:xfrm>
          <a:prstGeom prst="rect">
            <a:avLst/>
          </a:prstGeom>
        </p:spPr>
      </p:pic>
      <p:pic>
        <p:nvPicPr>
          <p:cNvPr id="9" name="Picture 8" descr="A picture containing logo&#10;&#10;Description automatically generated">
            <a:extLst>
              <a:ext uri="{FF2B5EF4-FFF2-40B4-BE49-F238E27FC236}">
                <a16:creationId xmlns:a16="http://schemas.microsoft.com/office/drawing/2014/main" id="{1DB19E5F-69A9-7147-B8F0-15836A29DE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830" t="9922" r="89491" b="12532"/>
          <a:stretch/>
        </p:blipFill>
        <p:spPr>
          <a:xfrm>
            <a:off x="6319880" y="76199"/>
            <a:ext cx="258945" cy="1310910"/>
          </a:xfrm>
          <a:prstGeom prst="rect">
            <a:avLst/>
          </a:prstGeom>
        </p:spPr>
      </p:pic>
      <p:pic>
        <p:nvPicPr>
          <p:cNvPr id="14" name="Picture 13" descr="A picture containing logo&#10;&#10;Description automatically generated">
            <a:extLst>
              <a:ext uri="{FF2B5EF4-FFF2-40B4-BE49-F238E27FC236}">
                <a16:creationId xmlns:a16="http://schemas.microsoft.com/office/drawing/2014/main" id="{D8143AFD-FE71-A245-8A7A-AB577394DD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830" t="9922" r="89491" b="12532"/>
          <a:stretch/>
        </p:blipFill>
        <p:spPr>
          <a:xfrm flipH="1">
            <a:off x="6998262" y="76199"/>
            <a:ext cx="244110" cy="1310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161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359200" y="289077"/>
            <a:ext cx="8473099" cy="5647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Click to add title</a:t>
            </a:r>
            <a:endParaRPr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391275"/>
            <a:ext cx="359200" cy="357214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45FB6608-D6CB-1E47-97E0-946893699D8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387016" y="4703626"/>
            <a:ext cx="4369961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9" name="Shape 8">
            <a:extLst>
              <a:ext uri="{FF2B5EF4-FFF2-40B4-BE49-F238E27FC236}">
                <a16:creationId xmlns:a16="http://schemas.microsoft.com/office/drawing/2014/main" id="{30689E75-890B-DE48-8C2D-0BE1828F938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2" y="4956626"/>
            <a:ext cx="548699" cy="1801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810784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359200" y="289077"/>
            <a:ext cx="8473100" cy="5647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Click to add title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59200" y="1037771"/>
            <a:ext cx="8473096" cy="37374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189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378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566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754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5943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132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32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509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391275"/>
            <a:ext cx="359200" cy="357214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Shape 8">
            <a:extLst>
              <a:ext uri="{FF2B5EF4-FFF2-40B4-BE49-F238E27FC236}">
                <a16:creationId xmlns:a16="http://schemas.microsoft.com/office/drawing/2014/main" id="{83C6D269-4A47-0542-B90B-2670FFD97F3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2" y="4956626"/>
            <a:ext cx="548699" cy="1801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634957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311701" y="290285"/>
            <a:ext cx="8520599" cy="5055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Click to add title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147" y="1204912"/>
            <a:ext cx="8521149" cy="31820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189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378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566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754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5943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132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32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509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391275"/>
            <a:ext cx="359200" cy="357214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Shape 8">
            <a:extLst>
              <a:ext uri="{FF2B5EF4-FFF2-40B4-BE49-F238E27FC236}">
                <a16:creationId xmlns:a16="http://schemas.microsoft.com/office/drawing/2014/main" id="{1B1A3FF0-47D0-6D46-9D37-CB895936375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2" y="4956626"/>
            <a:ext cx="548699" cy="1801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088276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63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Custom Layout">
    <p:bg>
      <p:bgPr>
        <a:solidFill>
          <a:srgbClr val="F6F6F6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311700" y="231021"/>
            <a:ext cx="8520599" cy="5647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Click to add title</a:t>
            </a:r>
            <a:endParaRPr dirty="0"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556782" y="4648251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146" y="1204912"/>
            <a:ext cx="8521149" cy="31820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188068" y="4944576"/>
            <a:ext cx="8338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2"/>
                </a:solidFill>
              </a:rPr>
              <a:t>@</a:t>
            </a:r>
            <a:r>
              <a:rPr lang="en-US" sz="1000" dirty="0" err="1">
                <a:solidFill>
                  <a:schemeClr val="bg2"/>
                </a:solidFill>
              </a:rPr>
              <a:t>ODPiOrg</a:t>
            </a:r>
            <a:endParaRPr lang="en-US" sz="1000" dirty="0">
              <a:solidFill>
                <a:schemeClr val="bg2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391275"/>
            <a:ext cx="359200" cy="357214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776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24432"/>
            <a:ext cx="4040188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047750"/>
            <a:ext cx="4040188" cy="3645477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524432"/>
            <a:ext cx="4041775" cy="479822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047750"/>
            <a:ext cx="4041775" cy="3645477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B2C634-AAC5-7B4F-B491-6A3863202594}" type="datetime1">
              <a:rPr lang="en-US"/>
              <a:pPr>
                <a:defRPr/>
              </a:pPr>
              <a:t>1/17/22</a:t>
            </a:fld>
            <a:endParaRPr lang="en-GB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61C9D0-15D8-F144-A6F7-9F39E48F9F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23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1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552450"/>
            <a:ext cx="4038600" cy="404217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552450"/>
            <a:ext cx="4038600" cy="404217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3A418E-1955-2B44-8A43-7BC20EC00E6C}" type="datetime1">
              <a:rPr lang="en-US"/>
              <a:pPr>
                <a:defRPr/>
              </a:pPr>
              <a:t>1/17/22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4CC6A6-75B2-2145-AB28-86CC57352DB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997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2387016" y="4703626"/>
            <a:ext cx="4369961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0" name="Shape 10"/>
          <p:cNvSpPr/>
          <p:nvPr/>
        </p:nvSpPr>
        <p:spPr>
          <a:xfrm rot="10800000" flipH="1" flipV="1">
            <a:off x="0" y="4956626"/>
            <a:ext cx="9144000" cy="180169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r>
              <a:rPr lang="en-US" sz="1050" dirty="0"/>
              <a:t>https://egeria-</a:t>
            </a:r>
            <a:r>
              <a:rPr lang="en-US" sz="1050" dirty="0" err="1"/>
              <a:t>project.org</a:t>
            </a:r>
            <a:endParaRPr lang="en-US" sz="105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5859" y="215849"/>
            <a:ext cx="852059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82" y="4956626"/>
            <a:ext cx="548699" cy="1801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C498626F-A626-C24E-9182-453F0591FAB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3694" y="4620845"/>
            <a:ext cx="739876" cy="3258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0FD9ED-FA7A-D84F-8222-3E9B39B155C7}"/>
              </a:ext>
            </a:extLst>
          </p:cNvPr>
          <p:cNvSpPr/>
          <p:nvPr userDrawn="1"/>
        </p:nvSpPr>
        <p:spPr>
          <a:xfrm>
            <a:off x="372234" y="4661012"/>
            <a:ext cx="428878" cy="89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228389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7" r:id="rId3"/>
    <p:sldLayoutId id="2147483678" r:id="rId4"/>
    <p:sldLayoutId id="2147483679" r:id="rId5"/>
    <p:sldLayoutId id="2147483682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285750" marR="0" lvl="0" indent="-285750" algn="l" rtl="0">
        <a:lnSpc>
          <a:spcPct val="100000"/>
        </a:lnSpc>
        <a:spcBef>
          <a:spcPts val="0"/>
        </a:spcBef>
        <a:spcAft>
          <a:spcPts val="0"/>
        </a:spcAft>
        <a:buClr>
          <a:schemeClr val="accent6">
            <a:lumMod val="50000"/>
          </a:schemeClr>
        </a:buClr>
        <a:buFont typeface="Wingdings" pitchFamily="2" charset="2"/>
        <a:buChar char="§"/>
        <a:defRPr sz="1400" b="0" i="0" u="none" strike="noStrike" cap="none">
          <a:solidFill>
            <a:schemeClr val="accent6">
              <a:lumMod val="50000"/>
            </a:schemeClr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4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C3A30-E3E7-4A44-AB78-75FEA77AF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Egeria and Open Metadata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861036-A1A8-EB42-B740-1DBEC50D9D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1</a:t>
            </a:fld>
            <a:endParaRPr lang="en-US" sz="1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4C2169-99CC-5944-B2D7-78D5DB7D13E0}"/>
              </a:ext>
            </a:extLst>
          </p:cNvPr>
          <p:cNvSpPr txBox="1"/>
          <p:nvPr/>
        </p:nvSpPr>
        <p:spPr>
          <a:xfrm>
            <a:off x="445169" y="3161617"/>
            <a:ext cx="31835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Mandy Chessell CBE FREng</a:t>
            </a: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Egeria Open Source Project Lead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CBBA00-9D89-1541-A9E2-7B92556BCB24}"/>
              </a:ext>
            </a:extLst>
          </p:cNvPr>
          <p:cNvSpPr txBox="1"/>
          <p:nvPr/>
        </p:nvSpPr>
        <p:spPr>
          <a:xfrm>
            <a:off x="328344" y="1874380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6DCCDE"/>
                </a:solidFill>
              </a:rPr>
              <a:t>For Dojo Day 1</a:t>
            </a:r>
          </a:p>
        </p:txBody>
      </p:sp>
    </p:spTree>
    <p:extLst>
      <p:ext uri="{BB962C8B-B14F-4D97-AF65-F5344CB8AC3E}">
        <p14:creationId xmlns:p14="http://schemas.microsoft.com/office/powerpoint/2010/main" val="333123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4F6D39F-58A1-5944-8F5A-5E7F7886CC66}"/>
              </a:ext>
            </a:extLst>
          </p:cNvPr>
          <p:cNvCxnSpPr>
            <a:cxnSpLocks/>
          </p:cNvCxnSpPr>
          <p:nvPr/>
        </p:nvCxnSpPr>
        <p:spPr bwMode="auto">
          <a:xfrm>
            <a:off x="4913842" y="1912576"/>
            <a:ext cx="784852" cy="738527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B869CC60-5DE7-E641-8E80-31D929F5C875}"/>
              </a:ext>
            </a:extLst>
          </p:cNvPr>
          <p:cNvCxnSpPr>
            <a:cxnSpLocks/>
            <a:endCxn id="3" idx="3"/>
          </p:cNvCxnSpPr>
          <p:nvPr/>
        </p:nvCxnSpPr>
        <p:spPr bwMode="auto">
          <a:xfrm flipH="1">
            <a:off x="4205287" y="3673533"/>
            <a:ext cx="592570" cy="419134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Connector 79"/>
          <p:cNvCxnSpPr>
            <a:cxnSpLocks/>
          </p:cNvCxnSpPr>
          <p:nvPr/>
        </p:nvCxnSpPr>
        <p:spPr bwMode="auto">
          <a:xfrm flipH="1">
            <a:off x="6838123" y="1725549"/>
            <a:ext cx="243081" cy="757770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ABBADBD-6DCF-4045-A39E-D731DD367562}"/>
              </a:ext>
            </a:extLst>
          </p:cNvPr>
          <p:cNvSpPr/>
          <p:nvPr/>
        </p:nvSpPr>
        <p:spPr>
          <a:xfrm>
            <a:off x="1612424" y="3428687"/>
            <a:ext cx="2592863" cy="1327960"/>
          </a:xfrm>
          <a:prstGeom prst="round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Reality check - hybrid multi-cloud world</a:t>
            </a:r>
          </a:p>
        </p:txBody>
      </p:sp>
      <p:sp>
        <p:nvSpPr>
          <p:cNvPr id="46" name="Cloud 45"/>
          <p:cNvSpPr/>
          <p:nvPr/>
        </p:nvSpPr>
        <p:spPr bwMode="auto">
          <a:xfrm>
            <a:off x="3900850" y="1259321"/>
            <a:ext cx="1610916" cy="817067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47" name="Cloud 46"/>
          <p:cNvSpPr/>
          <p:nvPr/>
        </p:nvSpPr>
        <p:spPr bwMode="auto">
          <a:xfrm>
            <a:off x="6115919" y="562805"/>
            <a:ext cx="2502694" cy="1268909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49" name="Cloud 48"/>
          <p:cNvSpPr/>
          <p:nvPr/>
        </p:nvSpPr>
        <p:spPr bwMode="auto">
          <a:xfrm>
            <a:off x="4572000" y="2399289"/>
            <a:ext cx="2883973" cy="1685901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50" name="Rounded Rectangle 49"/>
          <p:cNvSpPr/>
          <p:nvPr/>
        </p:nvSpPr>
        <p:spPr bwMode="auto">
          <a:xfrm>
            <a:off x="5249448" y="2799438"/>
            <a:ext cx="1453754" cy="709018"/>
          </a:xfrm>
          <a:prstGeom prst="roundRect">
            <a:avLst/>
          </a:prstGeom>
          <a:solidFill>
            <a:srgbClr val="1F497D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050" dirty="0">
                <a:solidFill>
                  <a:srgbClr val="ECECEC"/>
                </a:solidFill>
                <a:latin typeface="Calibri"/>
                <a:cs typeface="Calibri"/>
              </a:rPr>
              <a:t>Data Lake</a:t>
            </a:r>
          </a:p>
        </p:txBody>
      </p:sp>
      <p:cxnSp>
        <p:nvCxnSpPr>
          <p:cNvPr id="51" name="Straight Connector 50"/>
          <p:cNvCxnSpPr>
            <a:cxnSpLocks/>
            <a:stCxn id="91" idx="2"/>
            <a:endCxn id="55" idx="0"/>
          </p:cNvCxnSpPr>
          <p:nvPr/>
        </p:nvCxnSpPr>
        <p:spPr bwMode="auto">
          <a:xfrm flipH="1">
            <a:off x="4845612" y="1035165"/>
            <a:ext cx="13175" cy="351850"/>
          </a:xfrm>
          <a:prstGeom prst="line">
            <a:avLst/>
          </a:prstGeom>
          <a:ln>
            <a:solidFill>
              <a:srgbClr val="1449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 bwMode="auto">
          <a:xfrm>
            <a:off x="4694998" y="1387015"/>
            <a:ext cx="301228" cy="125016"/>
          </a:xfrm>
          <a:prstGeom prst="rec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61" name="Rectangle 60"/>
          <p:cNvSpPr/>
          <p:nvPr/>
        </p:nvSpPr>
        <p:spPr bwMode="auto">
          <a:xfrm>
            <a:off x="4698569" y="1594184"/>
            <a:ext cx="301229" cy="125016"/>
          </a:xfrm>
          <a:prstGeom prst="rec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62" name="TextBox 24"/>
          <p:cNvSpPr txBox="1">
            <a:spLocks noChangeArrowheads="1"/>
          </p:cNvSpPr>
          <p:nvPr/>
        </p:nvSpPr>
        <p:spPr bwMode="auto">
          <a:xfrm>
            <a:off x="4996693" y="1430936"/>
            <a:ext cx="664019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GB" sz="1050" dirty="0"/>
              <a:t>Mobile Apps</a:t>
            </a:r>
          </a:p>
        </p:txBody>
      </p:sp>
      <p:grpSp>
        <p:nvGrpSpPr>
          <p:cNvPr id="67" name="Group 21"/>
          <p:cNvGrpSpPr>
            <a:grpSpLocks/>
          </p:cNvGrpSpPr>
          <p:nvPr/>
        </p:nvGrpSpPr>
        <p:grpSpPr bwMode="auto">
          <a:xfrm>
            <a:off x="2339325" y="3869016"/>
            <a:ext cx="718954" cy="418573"/>
            <a:chOff x="431539" y="5104202"/>
            <a:chExt cx="1023363" cy="843225"/>
          </a:xfrm>
        </p:grpSpPr>
        <p:sp>
          <p:nvSpPr>
            <p:cNvPr id="68" name="Can 67"/>
            <p:cNvSpPr/>
            <p:nvPr/>
          </p:nvSpPr>
          <p:spPr>
            <a:xfrm>
              <a:off x="432125" y="5103544"/>
              <a:ext cx="813476" cy="661997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69" name="Can 68"/>
            <p:cNvSpPr/>
            <p:nvPr/>
          </p:nvSpPr>
          <p:spPr>
            <a:xfrm>
              <a:off x="1167643" y="5305021"/>
              <a:ext cx="288106" cy="52708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70" name="Can 69"/>
            <p:cNvSpPr/>
            <p:nvPr/>
          </p:nvSpPr>
          <p:spPr>
            <a:xfrm>
              <a:off x="532114" y="5421951"/>
              <a:ext cx="710098" cy="52528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r>
                <a:rPr lang="en-US" sz="825" dirty="0">
                  <a:solidFill>
                    <a:srgbClr val="1F497D"/>
                  </a:solidFill>
                  <a:latin typeface="Calibri"/>
                  <a:cs typeface="Calibri"/>
                </a:rPr>
                <a:t>Databases</a:t>
              </a:r>
            </a:p>
          </p:txBody>
        </p:sp>
      </p:grpSp>
      <p:grpSp>
        <p:nvGrpSpPr>
          <p:cNvPr id="71" name="Group 19"/>
          <p:cNvGrpSpPr>
            <a:grpSpLocks/>
          </p:cNvGrpSpPr>
          <p:nvPr/>
        </p:nvGrpSpPr>
        <p:grpSpPr bwMode="auto">
          <a:xfrm>
            <a:off x="2962270" y="4113382"/>
            <a:ext cx="841756" cy="402808"/>
            <a:chOff x="2266224" y="5215162"/>
            <a:chExt cx="1198428" cy="810289"/>
          </a:xfrm>
        </p:grpSpPr>
        <p:sp>
          <p:nvSpPr>
            <p:cNvPr id="72" name="Rectangle 71"/>
            <p:cNvSpPr/>
            <p:nvPr/>
          </p:nvSpPr>
          <p:spPr>
            <a:xfrm>
              <a:off x="2558018" y="5342661"/>
              <a:ext cx="906891" cy="53889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2266457" y="5215124"/>
              <a:ext cx="644146" cy="657446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419018" y="5488161"/>
              <a:ext cx="905195" cy="53709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r>
                <a:rPr lang="en-US" sz="825" dirty="0">
                  <a:solidFill>
                    <a:srgbClr val="1F497D"/>
                  </a:solidFill>
                  <a:latin typeface="Calibri"/>
                  <a:cs typeface="Calibri"/>
                </a:rPr>
                <a:t>Applications</a:t>
              </a:r>
            </a:p>
          </p:txBody>
        </p:sp>
      </p:grpSp>
      <p:sp>
        <p:nvSpPr>
          <p:cNvPr id="75" name="Multidocument 74"/>
          <p:cNvSpPr/>
          <p:nvPr/>
        </p:nvSpPr>
        <p:spPr bwMode="auto">
          <a:xfrm>
            <a:off x="2139712" y="4254452"/>
            <a:ext cx="506015" cy="233065"/>
          </a:xfrm>
          <a:prstGeom prst="flowChartMultidocumen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sz="825" dirty="0">
                <a:solidFill>
                  <a:srgbClr val="1F497D"/>
                </a:solidFill>
                <a:latin typeface="Calibri"/>
                <a:cs typeface="Calibri"/>
              </a:rPr>
              <a:t>Files</a:t>
            </a:r>
          </a:p>
        </p:txBody>
      </p:sp>
      <p:sp>
        <p:nvSpPr>
          <p:cNvPr id="79" name="Right Arrow 78"/>
          <p:cNvSpPr/>
          <p:nvPr/>
        </p:nvSpPr>
        <p:spPr bwMode="auto">
          <a:xfrm rot="18691608">
            <a:off x="3949080" y="4121950"/>
            <a:ext cx="166985" cy="148829"/>
          </a:xfrm>
          <a:prstGeom prst="rightArrow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81" name="Can 80"/>
          <p:cNvSpPr/>
          <p:nvPr/>
        </p:nvSpPr>
        <p:spPr bwMode="auto">
          <a:xfrm>
            <a:off x="7070800" y="1259321"/>
            <a:ext cx="602456" cy="249138"/>
          </a:xfrm>
          <a:prstGeom prst="can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82" name="Wave 81"/>
          <p:cNvSpPr/>
          <p:nvPr/>
        </p:nvSpPr>
        <p:spPr bwMode="auto">
          <a:xfrm>
            <a:off x="6457123" y="1935393"/>
            <a:ext cx="373856" cy="183952"/>
          </a:xfrm>
          <a:prstGeom prst="wave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85" name="TextBox 65"/>
          <p:cNvSpPr txBox="1">
            <a:spLocks noChangeArrowheads="1"/>
          </p:cNvSpPr>
          <p:nvPr/>
        </p:nvSpPr>
        <p:spPr bwMode="auto">
          <a:xfrm>
            <a:off x="7642389" y="782640"/>
            <a:ext cx="954791" cy="5770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GB" sz="1050" dirty="0"/>
              <a:t>Independent metadata Repository</a:t>
            </a:r>
          </a:p>
        </p:txBody>
      </p:sp>
      <p:sp>
        <p:nvSpPr>
          <p:cNvPr id="86" name="TextBox 66"/>
          <p:cNvSpPr txBox="1">
            <a:spLocks noChangeArrowheads="1"/>
          </p:cNvSpPr>
          <p:nvPr/>
        </p:nvSpPr>
        <p:spPr bwMode="auto">
          <a:xfrm>
            <a:off x="3895807" y="2337262"/>
            <a:ext cx="1027573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1100" b="1" dirty="0"/>
              <a:t>Linked metadata Repositories</a:t>
            </a:r>
          </a:p>
        </p:txBody>
      </p:sp>
      <p:grpSp>
        <p:nvGrpSpPr>
          <p:cNvPr id="87" name="Group 17"/>
          <p:cNvGrpSpPr>
            <a:grpSpLocks/>
          </p:cNvGrpSpPr>
          <p:nvPr/>
        </p:nvGrpSpPr>
        <p:grpSpPr bwMode="auto">
          <a:xfrm>
            <a:off x="4534319" y="800887"/>
            <a:ext cx="129501" cy="212308"/>
            <a:chOff x="603250" y="4737100"/>
            <a:chExt cx="355600" cy="654050"/>
          </a:xfrm>
        </p:grpSpPr>
        <p:sp>
          <p:nvSpPr>
            <p:cNvPr id="88" name="Delay 87"/>
            <p:cNvSpPr/>
            <p:nvPr/>
          </p:nvSpPr>
          <p:spPr>
            <a:xfrm rot="16200000">
              <a:off x="546519" y="4977062"/>
              <a:ext cx="469494" cy="356362"/>
            </a:xfrm>
            <a:prstGeom prst="flowChartDelay">
              <a:avLst/>
            </a:prstGeom>
            <a:solidFill>
              <a:srgbClr val="1F497D"/>
            </a:solidFill>
            <a:ln w="9525" cap="flat" cmpd="sng" algn="ctr">
              <a:solidFill>
                <a:srgbClr val="1F497D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685800">
                <a:defRPr/>
              </a:pPr>
              <a:endParaRPr lang="en-GB" sz="1350">
                <a:solidFill>
                  <a:prstClr val="white"/>
                </a:solidFill>
                <a:ea typeface="ＭＳ Ｐゴシック"/>
                <a:cs typeface="+mn-cs"/>
              </a:endParaRPr>
            </a:p>
          </p:txBody>
        </p:sp>
        <p:sp>
          <p:nvSpPr>
            <p:cNvPr id="89" name="Oval 88"/>
            <p:cNvSpPr/>
            <p:nvPr/>
          </p:nvSpPr>
          <p:spPr>
            <a:xfrm>
              <a:off x="628650" y="4737100"/>
              <a:ext cx="304800" cy="279400"/>
            </a:xfrm>
            <a:prstGeom prst="ellipse">
              <a:avLst/>
            </a:prstGeom>
            <a:solidFill>
              <a:srgbClr val="EEECE1"/>
            </a:solidFill>
            <a:ln w="9525" cap="flat" cmpd="sng" algn="ctr">
              <a:solidFill>
                <a:srgbClr val="1F497D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algn="ctr" defTabSz="685800">
                <a:defRPr/>
              </a:pPr>
              <a:endParaRPr lang="en-GB" sz="1350">
                <a:solidFill>
                  <a:prstClr val="white"/>
                </a:solidFill>
                <a:ea typeface="ＭＳ Ｐゴシック"/>
                <a:cs typeface="+mn-cs"/>
              </a:endParaRPr>
            </a:p>
          </p:txBody>
        </p:sp>
      </p:grpSp>
      <p:grpSp>
        <p:nvGrpSpPr>
          <p:cNvPr id="90" name="Group 22"/>
          <p:cNvGrpSpPr>
            <a:grpSpLocks/>
          </p:cNvGrpSpPr>
          <p:nvPr/>
        </p:nvGrpSpPr>
        <p:grpSpPr bwMode="auto">
          <a:xfrm>
            <a:off x="4756595" y="739414"/>
            <a:ext cx="204383" cy="295751"/>
            <a:chOff x="2622841" y="2259432"/>
            <a:chExt cx="290632" cy="446708"/>
          </a:xfrm>
        </p:grpSpPr>
        <p:sp>
          <p:nvSpPr>
            <p:cNvPr id="91" name="Rounded Rectangle 90"/>
            <p:cNvSpPr/>
            <p:nvPr/>
          </p:nvSpPr>
          <p:spPr>
            <a:xfrm>
              <a:off x="2622841" y="2259432"/>
              <a:ext cx="290632" cy="446708"/>
            </a:xfrm>
            <a:prstGeom prst="roundRect">
              <a:avLst/>
            </a:prstGeom>
            <a:solidFill>
              <a:sysClr val="window" lastClr="FFFFFF"/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none" anchor="ctr">
              <a:spAutoFit/>
            </a:bodyPr>
            <a:lstStyle/>
            <a:p>
              <a:pPr algn="ctr" defTabSz="685800">
                <a:defRPr/>
              </a:pPr>
              <a:endParaRPr lang="en-US" sz="1200" dirty="0">
                <a:solidFill>
                  <a:sysClr val="windowText" lastClr="000000"/>
                </a:solidFill>
                <a:ea typeface="ＭＳ Ｐゴシック"/>
                <a:cs typeface="+mn-cs"/>
              </a:endParaRPr>
            </a:p>
          </p:txBody>
        </p:sp>
        <p:sp>
          <p:nvSpPr>
            <p:cNvPr id="92" name="Rounded Rectangle 91"/>
            <p:cNvSpPr/>
            <p:nvPr/>
          </p:nvSpPr>
          <p:spPr>
            <a:xfrm>
              <a:off x="2653875" y="2307086"/>
              <a:ext cx="228565" cy="369832"/>
            </a:xfrm>
            <a:prstGeom prst="roundRect">
              <a:avLst/>
            </a:prstGeom>
            <a:solidFill>
              <a:sysClr val="window" lastClr="FFFFFF"/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none" anchor="ctr">
              <a:noAutofit/>
            </a:bodyPr>
            <a:lstStyle/>
            <a:p>
              <a:pPr algn="ctr" defTabSz="685800">
                <a:defRPr/>
              </a:pPr>
              <a:endParaRPr lang="en-US" sz="1200" dirty="0">
                <a:solidFill>
                  <a:sysClr val="windowText" lastClr="000000"/>
                </a:solidFill>
                <a:ea typeface="ＭＳ Ｐゴシック"/>
                <a:cs typeface="+mn-cs"/>
              </a:endParaRPr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2684908" y="2587090"/>
              <a:ext cx="161537" cy="69055"/>
            </a:xfrm>
            <a:prstGeom prst="roundRect">
              <a:avLst/>
            </a:prstGeom>
            <a:solidFill>
              <a:srgbClr val="1F497D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anchor="ctr">
              <a:noAutofit/>
            </a:bodyPr>
            <a:lstStyle/>
            <a:p>
              <a:pPr algn="ctr" defTabSz="685800">
                <a:defRPr/>
              </a:pPr>
              <a:endParaRPr lang="en-US" sz="1200" dirty="0">
                <a:solidFill>
                  <a:sysClr val="windowText" lastClr="000000"/>
                </a:solidFill>
                <a:ea typeface="ＭＳ Ｐゴシック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F64C563-9B0D-1643-B558-2B14B7972C7A}"/>
              </a:ext>
            </a:extLst>
          </p:cNvPr>
          <p:cNvSpPr txBox="1"/>
          <p:nvPr/>
        </p:nvSpPr>
        <p:spPr>
          <a:xfrm>
            <a:off x="6958590" y="1860685"/>
            <a:ext cx="1638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Business Partners</a:t>
            </a:r>
          </a:p>
          <a:p>
            <a:r>
              <a:rPr lang="en-US" dirty="0"/>
              <a:t>Sharing 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33740F-D451-1E4F-8DC4-25C062E12A12}"/>
              </a:ext>
            </a:extLst>
          </p:cNvPr>
          <p:cNvSpPr txBox="1"/>
          <p:nvPr/>
        </p:nvSpPr>
        <p:spPr>
          <a:xfrm>
            <a:off x="462013" y="1732547"/>
            <a:ext cx="1447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IoT devices and</a:t>
            </a:r>
          </a:p>
          <a:p>
            <a:r>
              <a:rPr lang="en-US" dirty="0"/>
              <a:t>systems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2C510D91-226E-464E-B5F9-9CED73664F54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16435" y="3556697"/>
            <a:ext cx="1122544" cy="244315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5ADECA6-12CA-EB44-90D1-F43908C969BF}"/>
              </a:ext>
            </a:extLst>
          </p:cNvPr>
          <p:cNvCxnSpPr>
            <a:cxnSpLocks/>
          </p:cNvCxnSpPr>
          <p:nvPr/>
        </p:nvCxnSpPr>
        <p:spPr bwMode="auto">
          <a:xfrm>
            <a:off x="1655008" y="2706806"/>
            <a:ext cx="484704" cy="849891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947F0093-83E9-DF40-B571-12EA5C94E4B2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028065" y="2989977"/>
            <a:ext cx="881780" cy="617729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D832545-19EE-3B46-82F9-3334EF498170}"/>
              </a:ext>
            </a:extLst>
          </p:cNvPr>
          <p:cNvSpPr/>
          <p:nvPr/>
        </p:nvSpPr>
        <p:spPr bwMode="auto">
          <a:xfrm>
            <a:off x="1787543" y="3555350"/>
            <a:ext cx="673415" cy="438353"/>
          </a:xfrm>
          <a:prstGeom prst="rec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sz="825" dirty="0">
                <a:solidFill>
                  <a:srgbClr val="1F497D"/>
                </a:solidFill>
                <a:latin typeface="Calibri"/>
                <a:cs typeface="Calibri"/>
              </a:rPr>
              <a:t>Applications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AB3C0B4C-7020-D542-A07A-66356BF559E0}"/>
              </a:ext>
            </a:extLst>
          </p:cNvPr>
          <p:cNvSpPr/>
          <p:nvPr/>
        </p:nvSpPr>
        <p:spPr>
          <a:xfrm>
            <a:off x="332062" y="2557711"/>
            <a:ext cx="839857" cy="450945"/>
          </a:xfrm>
          <a:prstGeom prst="round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5" name="Can 94">
            <a:extLst>
              <a:ext uri="{FF2B5EF4-FFF2-40B4-BE49-F238E27FC236}">
                <a16:creationId xmlns:a16="http://schemas.microsoft.com/office/drawing/2014/main" id="{E7E045AF-6936-C04E-91A5-2B44859EA3DC}"/>
              </a:ext>
            </a:extLst>
          </p:cNvPr>
          <p:cNvSpPr/>
          <p:nvPr/>
        </p:nvSpPr>
        <p:spPr>
          <a:xfrm>
            <a:off x="449080" y="2666550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AF15092B-2A3B-5E40-8305-980919488E63}"/>
              </a:ext>
            </a:extLst>
          </p:cNvPr>
          <p:cNvSpPr/>
          <p:nvPr/>
        </p:nvSpPr>
        <p:spPr>
          <a:xfrm>
            <a:off x="696304" y="2630784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7" name="Can 96">
            <a:extLst>
              <a:ext uri="{FF2B5EF4-FFF2-40B4-BE49-F238E27FC236}">
                <a16:creationId xmlns:a16="http://schemas.microsoft.com/office/drawing/2014/main" id="{F6BECCA9-9BCA-D240-AE3C-08AAFC77D591}"/>
              </a:ext>
            </a:extLst>
          </p:cNvPr>
          <p:cNvSpPr/>
          <p:nvPr/>
        </p:nvSpPr>
        <p:spPr>
          <a:xfrm>
            <a:off x="601480" y="2818950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8" name="Can 97">
            <a:extLst>
              <a:ext uri="{FF2B5EF4-FFF2-40B4-BE49-F238E27FC236}">
                <a16:creationId xmlns:a16="http://schemas.microsoft.com/office/drawing/2014/main" id="{7F11209D-C7F5-B645-873B-BD64E9DB73ED}"/>
              </a:ext>
            </a:extLst>
          </p:cNvPr>
          <p:cNvSpPr/>
          <p:nvPr/>
        </p:nvSpPr>
        <p:spPr>
          <a:xfrm>
            <a:off x="848704" y="2783184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7" name="Cloud 56">
            <a:extLst>
              <a:ext uri="{FF2B5EF4-FFF2-40B4-BE49-F238E27FC236}">
                <a16:creationId xmlns:a16="http://schemas.microsoft.com/office/drawing/2014/main" id="{2A3D4C73-4B8B-9E49-A948-FC45BDD0F00D}"/>
              </a:ext>
            </a:extLst>
          </p:cNvPr>
          <p:cNvSpPr/>
          <p:nvPr/>
        </p:nvSpPr>
        <p:spPr bwMode="auto">
          <a:xfrm>
            <a:off x="1265498" y="2352916"/>
            <a:ext cx="757453" cy="450945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76C2CDE6-849E-5446-9F12-268CADCFCF72}"/>
              </a:ext>
            </a:extLst>
          </p:cNvPr>
          <p:cNvSpPr/>
          <p:nvPr/>
        </p:nvSpPr>
        <p:spPr>
          <a:xfrm>
            <a:off x="1424639" y="2504326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9" name="Can 98">
            <a:extLst>
              <a:ext uri="{FF2B5EF4-FFF2-40B4-BE49-F238E27FC236}">
                <a16:creationId xmlns:a16="http://schemas.microsoft.com/office/drawing/2014/main" id="{454631DE-03C1-EF4B-A52C-478214C1D8F1}"/>
              </a:ext>
            </a:extLst>
          </p:cNvPr>
          <p:cNvSpPr/>
          <p:nvPr/>
        </p:nvSpPr>
        <p:spPr>
          <a:xfrm>
            <a:off x="1511815" y="2419064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9" name="Cloud 58">
            <a:extLst>
              <a:ext uri="{FF2B5EF4-FFF2-40B4-BE49-F238E27FC236}">
                <a16:creationId xmlns:a16="http://schemas.microsoft.com/office/drawing/2014/main" id="{866C3F32-2FD1-0548-83E6-40BCC036F1A4}"/>
              </a:ext>
            </a:extLst>
          </p:cNvPr>
          <p:cNvSpPr/>
          <p:nvPr/>
        </p:nvSpPr>
        <p:spPr bwMode="auto">
          <a:xfrm>
            <a:off x="217054" y="3203214"/>
            <a:ext cx="757453" cy="450945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94" name="Can 93">
            <a:extLst>
              <a:ext uri="{FF2B5EF4-FFF2-40B4-BE49-F238E27FC236}">
                <a16:creationId xmlns:a16="http://schemas.microsoft.com/office/drawing/2014/main" id="{DDCA5CCD-7AE1-0F41-93FF-60528A1B87B0}"/>
              </a:ext>
            </a:extLst>
          </p:cNvPr>
          <p:cNvSpPr/>
          <p:nvPr/>
        </p:nvSpPr>
        <p:spPr>
          <a:xfrm>
            <a:off x="518801" y="3343172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D1B5190-F44E-8548-8B66-401AEFAF1EE6}"/>
              </a:ext>
            </a:extLst>
          </p:cNvPr>
          <p:cNvSpPr txBox="1"/>
          <p:nvPr/>
        </p:nvSpPr>
        <p:spPr>
          <a:xfrm>
            <a:off x="2362380" y="993246"/>
            <a:ext cx="1655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applications deployed to cloud</a:t>
            </a:r>
          </a:p>
        </p:txBody>
      </p:sp>
    </p:spTree>
    <p:extLst>
      <p:ext uri="{BB962C8B-B14F-4D97-AF65-F5344CB8AC3E}">
        <p14:creationId xmlns:p14="http://schemas.microsoft.com/office/powerpoint/2010/main" val="3727500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4F6D39F-58A1-5944-8F5A-5E7F7886CC66}"/>
              </a:ext>
            </a:extLst>
          </p:cNvPr>
          <p:cNvCxnSpPr>
            <a:cxnSpLocks/>
          </p:cNvCxnSpPr>
          <p:nvPr/>
        </p:nvCxnSpPr>
        <p:spPr bwMode="auto">
          <a:xfrm>
            <a:off x="4913842" y="1912576"/>
            <a:ext cx="784852" cy="738527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B869CC60-5DE7-E641-8E80-31D929F5C875}"/>
              </a:ext>
            </a:extLst>
          </p:cNvPr>
          <p:cNvCxnSpPr>
            <a:cxnSpLocks/>
            <a:endCxn id="3" idx="3"/>
          </p:cNvCxnSpPr>
          <p:nvPr/>
        </p:nvCxnSpPr>
        <p:spPr bwMode="auto">
          <a:xfrm flipH="1">
            <a:off x="4205287" y="3673533"/>
            <a:ext cx="592570" cy="419134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Connector 79"/>
          <p:cNvCxnSpPr>
            <a:cxnSpLocks/>
          </p:cNvCxnSpPr>
          <p:nvPr/>
        </p:nvCxnSpPr>
        <p:spPr bwMode="auto">
          <a:xfrm flipH="1">
            <a:off x="6838123" y="1725549"/>
            <a:ext cx="243081" cy="757770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ABBADBD-6DCF-4045-A39E-D731DD367562}"/>
              </a:ext>
            </a:extLst>
          </p:cNvPr>
          <p:cNvSpPr/>
          <p:nvPr/>
        </p:nvSpPr>
        <p:spPr>
          <a:xfrm>
            <a:off x="1612424" y="3428687"/>
            <a:ext cx="2592863" cy="1327960"/>
          </a:xfrm>
          <a:prstGeom prst="round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Knowledge is separated in space and time</a:t>
            </a:r>
          </a:p>
        </p:txBody>
      </p:sp>
      <p:sp>
        <p:nvSpPr>
          <p:cNvPr id="46" name="Cloud 45"/>
          <p:cNvSpPr/>
          <p:nvPr/>
        </p:nvSpPr>
        <p:spPr bwMode="auto">
          <a:xfrm>
            <a:off x="3900850" y="1259321"/>
            <a:ext cx="1610916" cy="817067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47" name="Cloud 46"/>
          <p:cNvSpPr/>
          <p:nvPr/>
        </p:nvSpPr>
        <p:spPr bwMode="auto">
          <a:xfrm>
            <a:off x="6115919" y="562805"/>
            <a:ext cx="2502694" cy="1268909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49" name="Cloud 48"/>
          <p:cNvSpPr/>
          <p:nvPr/>
        </p:nvSpPr>
        <p:spPr bwMode="auto">
          <a:xfrm>
            <a:off x="4572000" y="2399289"/>
            <a:ext cx="2883973" cy="1685901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50" name="Rounded Rectangle 49"/>
          <p:cNvSpPr/>
          <p:nvPr/>
        </p:nvSpPr>
        <p:spPr bwMode="auto">
          <a:xfrm>
            <a:off x="5249448" y="2799438"/>
            <a:ext cx="1453754" cy="709018"/>
          </a:xfrm>
          <a:prstGeom prst="roundRect">
            <a:avLst/>
          </a:prstGeom>
          <a:solidFill>
            <a:srgbClr val="1F497D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050" dirty="0">
                <a:solidFill>
                  <a:srgbClr val="ECECEC"/>
                </a:solidFill>
                <a:latin typeface="Calibri"/>
                <a:cs typeface="Calibri"/>
              </a:rPr>
              <a:t>Data Lake</a:t>
            </a:r>
          </a:p>
        </p:txBody>
      </p:sp>
      <p:cxnSp>
        <p:nvCxnSpPr>
          <p:cNvPr id="51" name="Straight Connector 50"/>
          <p:cNvCxnSpPr>
            <a:cxnSpLocks/>
            <a:stCxn id="91" idx="2"/>
            <a:endCxn id="55" idx="0"/>
          </p:cNvCxnSpPr>
          <p:nvPr/>
        </p:nvCxnSpPr>
        <p:spPr bwMode="auto">
          <a:xfrm flipH="1">
            <a:off x="4845612" y="1035165"/>
            <a:ext cx="13175" cy="351850"/>
          </a:xfrm>
          <a:prstGeom prst="line">
            <a:avLst/>
          </a:prstGeom>
          <a:ln>
            <a:solidFill>
              <a:srgbClr val="1449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 bwMode="auto">
          <a:xfrm>
            <a:off x="4694998" y="1387015"/>
            <a:ext cx="301228" cy="125016"/>
          </a:xfrm>
          <a:prstGeom prst="rec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61" name="Rectangle 60"/>
          <p:cNvSpPr/>
          <p:nvPr/>
        </p:nvSpPr>
        <p:spPr bwMode="auto">
          <a:xfrm>
            <a:off x="4698569" y="1594184"/>
            <a:ext cx="301229" cy="125016"/>
          </a:xfrm>
          <a:prstGeom prst="rec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62" name="TextBox 24"/>
          <p:cNvSpPr txBox="1">
            <a:spLocks noChangeArrowheads="1"/>
          </p:cNvSpPr>
          <p:nvPr/>
        </p:nvSpPr>
        <p:spPr bwMode="auto">
          <a:xfrm>
            <a:off x="4996693" y="1430936"/>
            <a:ext cx="664019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GB" sz="1050" dirty="0"/>
              <a:t>Mobile Apps</a:t>
            </a:r>
          </a:p>
        </p:txBody>
      </p:sp>
      <p:grpSp>
        <p:nvGrpSpPr>
          <p:cNvPr id="67" name="Group 21"/>
          <p:cNvGrpSpPr>
            <a:grpSpLocks/>
          </p:cNvGrpSpPr>
          <p:nvPr/>
        </p:nvGrpSpPr>
        <p:grpSpPr bwMode="auto">
          <a:xfrm>
            <a:off x="2339325" y="3869016"/>
            <a:ext cx="718954" cy="418573"/>
            <a:chOff x="431539" y="5104202"/>
            <a:chExt cx="1023363" cy="843225"/>
          </a:xfrm>
        </p:grpSpPr>
        <p:sp>
          <p:nvSpPr>
            <p:cNvPr id="68" name="Can 67"/>
            <p:cNvSpPr/>
            <p:nvPr/>
          </p:nvSpPr>
          <p:spPr>
            <a:xfrm>
              <a:off x="432125" y="5103544"/>
              <a:ext cx="813476" cy="661997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69" name="Can 68"/>
            <p:cNvSpPr/>
            <p:nvPr/>
          </p:nvSpPr>
          <p:spPr>
            <a:xfrm>
              <a:off x="1167643" y="5305021"/>
              <a:ext cx="288106" cy="52708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70" name="Can 69"/>
            <p:cNvSpPr/>
            <p:nvPr/>
          </p:nvSpPr>
          <p:spPr>
            <a:xfrm>
              <a:off x="532114" y="5421951"/>
              <a:ext cx="710098" cy="52528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r>
                <a:rPr lang="en-US" sz="825" dirty="0">
                  <a:solidFill>
                    <a:srgbClr val="1F497D"/>
                  </a:solidFill>
                  <a:latin typeface="Calibri"/>
                  <a:cs typeface="Calibri"/>
                </a:rPr>
                <a:t>Databases</a:t>
              </a:r>
            </a:p>
          </p:txBody>
        </p:sp>
      </p:grpSp>
      <p:grpSp>
        <p:nvGrpSpPr>
          <p:cNvPr id="71" name="Group 19"/>
          <p:cNvGrpSpPr>
            <a:grpSpLocks/>
          </p:cNvGrpSpPr>
          <p:nvPr/>
        </p:nvGrpSpPr>
        <p:grpSpPr bwMode="auto">
          <a:xfrm>
            <a:off x="2962270" y="4113382"/>
            <a:ext cx="841756" cy="402808"/>
            <a:chOff x="2266224" y="5215162"/>
            <a:chExt cx="1198428" cy="810289"/>
          </a:xfrm>
        </p:grpSpPr>
        <p:sp>
          <p:nvSpPr>
            <p:cNvPr id="72" name="Rectangle 71"/>
            <p:cNvSpPr/>
            <p:nvPr/>
          </p:nvSpPr>
          <p:spPr>
            <a:xfrm>
              <a:off x="2558018" y="5342661"/>
              <a:ext cx="906891" cy="53889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2266457" y="5215124"/>
              <a:ext cx="644146" cy="657446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419018" y="5488161"/>
              <a:ext cx="905195" cy="53709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r>
                <a:rPr lang="en-US" sz="825" dirty="0">
                  <a:solidFill>
                    <a:srgbClr val="1F497D"/>
                  </a:solidFill>
                  <a:latin typeface="Calibri"/>
                  <a:cs typeface="Calibri"/>
                </a:rPr>
                <a:t>Applications</a:t>
              </a:r>
            </a:p>
          </p:txBody>
        </p:sp>
      </p:grpSp>
      <p:sp>
        <p:nvSpPr>
          <p:cNvPr id="75" name="Multidocument 74"/>
          <p:cNvSpPr/>
          <p:nvPr/>
        </p:nvSpPr>
        <p:spPr bwMode="auto">
          <a:xfrm>
            <a:off x="2139712" y="4254452"/>
            <a:ext cx="506015" cy="233065"/>
          </a:xfrm>
          <a:prstGeom prst="flowChartMultidocumen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sz="825" dirty="0">
                <a:solidFill>
                  <a:srgbClr val="1F497D"/>
                </a:solidFill>
                <a:latin typeface="Calibri"/>
                <a:cs typeface="Calibri"/>
              </a:rPr>
              <a:t>Files</a:t>
            </a:r>
          </a:p>
        </p:txBody>
      </p:sp>
      <p:sp>
        <p:nvSpPr>
          <p:cNvPr id="79" name="Right Arrow 78"/>
          <p:cNvSpPr/>
          <p:nvPr/>
        </p:nvSpPr>
        <p:spPr bwMode="auto">
          <a:xfrm rot="18691608">
            <a:off x="3949080" y="4121950"/>
            <a:ext cx="166985" cy="148829"/>
          </a:xfrm>
          <a:prstGeom prst="rightArrow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81" name="Can 80"/>
          <p:cNvSpPr/>
          <p:nvPr/>
        </p:nvSpPr>
        <p:spPr bwMode="auto">
          <a:xfrm>
            <a:off x="7070800" y="1259321"/>
            <a:ext cx="602456" cy="249138"/>
          </a:xfrm>
          <a:prstGeom prst="can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82" name="Wave 81"/>
          <p:cNvSpPr/>
          <p:nvPr/>
        </p:nvSpPr>
        <p:spPr bwMode="auto">
          <a:xfrm>
            <a:off x="6457123" y="1935393"/>
            <a:ext cx="373856" cy="183952"/>
          </a:xfrm>
          <a:prstGeom prst="wave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85" name="TextBox 65"/>
          <p:cNvSpPr txBox="1">
            <a:spLocks noChangeArrowheads="1"/>
          </p:cNvSpPr>
          <p:nvPr/>
        </p:nvSpPr>
        <p:spPr bwMode="auto">
          <a:xfrm>
            <a:off x="7642389" y="782640"/>
            <a:ext cx="954791" cy="5770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GB" sz="1050" dirty="0"/>
              <a:t>Independent metadata Repository</a:t>
            </a:r>
          </a:p>
        </p:txBody>
      </p:sp>
      <p:sp>
        <p:nvSpPr>
          <p:cNvPr id="86" name="TextBox 66"/>
          <p:cNvSpPr txBox="1">
            <a:spLocks noChangeArrowheads="1"/>
          </p:cNvSpPr>
          <p:nvPr/>
        </p:nvSpPr>
        <p:spPr bwMode="auto">
          <a:xfrm>
            <a:off x="3895807" y="2337262"/>
            <a:ext cx="1027573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1100" b="1" dirty="0"/>
              <a:t>Linked metadata Repositories</a:t>
            </a:r>
          </a:p>
        </p:txBody>
      </p:sp>
      <p:grpSp>
        <p:nvGrpSpPr>
          <p:cNvPr id="87" name="Group 17"/>
          <p:cNvGrpSpPr>
            <a:grpSpLocks/>
          </p:cNvGrpSpPr>
          <p:nvPr/>
        </p:nvGrpSpPr>
        <p:grpSpPr bwMode="auto">
          <a:xfrm>
            <a:off x="4534319" y="800887"/>
            <a:ext cx="129501" cy="212308"/>
            <a:chOff x="603250" y="4737100"/>
            <a:chExt cx="355600" cy="654050"/>
          </a:xfrm>
        </p:grpSpPr>
        <p:sp>
          <p:nvSpPr>
            <p:cNvPr id="88" name="Delay 87"/>
            <p:cNvSpPr/>
            <p:nvPr/>
          </p:nvSpPr>
          <p:spPr>
            <a:xfrm rot="16200000">
              <a:off x="546519" y="4977062"/>
              <a:ext cx="469494" cy="356362"/>
            </a:xfrm>
            <a:prstGeom prst="flowChartDelay">
              <a:avLst/>
            </a:prstGeom>
            <a:solidFill>
              <a:srgbClr val="1F497D"/>
            </a:solidFill>
            <a:ln w="9525" cap="flat" cmpd="sng" algn="ctr">
              <a:solidFill>
                <a:srgbClr val="1F497D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685800">
                <a:defRPr/>
              </a:pPr>
              <a:endParaRPr lang="en-GB" sz="1350">
                <a:solidFill>
                  <a:prstClr val="white"/>
                </a:solidFill>
                <a:ea typeface="ＭＳ Ｐゴシック"/>
                <a:cs typeface="+mn-cs"/>
              </a:endParaRPr>
            </a:p>
          </p:txBody>
        </p:sp>
        <p:sp>
          <p:nvSpPr>
            <p:cNvPr id="89" name="Oval 88"/>
            <p:cNvSpPr/>
            <p:nvPr/>
          </p:nvSpPr>
          <p:spPr>
            <a:xfrm>
              <a:off x="628650" y="4737100"/>
              <a:ext cx="304800" cy="279400"/>
            </a:xfrm>
            <a:prstGeom prst="ellipse">
              <a:avLst/>
            </a:prstGeom>
            <a:solidFill>
              <a:srgbClr val="EEECE1"/>
            </a:solidFill>
            <a:ln w="9525" cap="flat" cmpd="sng" algn="ctr">
              <a:solidFill>
                <a:srgbClr val="1F497D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algn="ctr" defTabSz="685800">
                <a:defRPr/>
              </a:pPr>
              <a:endParaRPr lang="en-GB" sz="1350">
                <a:solidFill>
                  <a:prstClr val="white"/>
                </a:solidFill>
                <a:ea typeface="ＭＳ Ｐゴシック"/>
                <a:cs typeface="+mn-cs"/>
              </a:endParaRPr>
            </a:p>
          </p:txBody>
        </p:sp>
      </p:grpSp>
      <p:grpSp>
        <p:nvGrpSpPr>
          <p:cNvPr id="90" name="Group 22"/>
          <p:cNvGrpSpPr>
            <a:grpSpLocks/>
          </p:cNvGrpSpPr>
          <p:nvPr/>
        </p:nvGrpSpPr>
        <p:grpSpPr bwMode="auto">
          <a:xfrm>
            <a:off x="4756595" y="739414"/>
            <a:ext cx="204383" cy="295751"/>
            <a:chOff x="2622841" y="2259432"/>
            <a:chExt cx="290632" cy="446708"/>
          </a:xfrm>
        </p:grpSpPr>
        <p:sp>
          <p:nvSpPr>
            <p:cNvPr id="91" name="Rounded Rectangle 90"/>
            <p:cNvSpPr/>
            <p:nvPr/>
          </p:nvSpPr>
          <p:spPr>
            <a:xfrm>
              <a:off x="2622841" y="2259432"/>
              <a:ext cx="290632" cy="446708"/>
            </a:xfrm>
            <a:prstGeom prst="roundRect">
              <a:avLst/>
            </a:prstGeom>
            <a:solidFill>
              <a:sysClr val="window" lastClr="FFFFFF"/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none" anchor="ctr">
              <a:spAutoFit/>
            </a:bodyPr>
            <a:lstStyle/>
            <a:p>
              <a:pPr algn="ctr" defTabSz="685800">
                <a:defRPr/>
              </a:pPr>
              <a:endParaRPr lang="en-US" sz="1200" dirty="0">
                <a:solidFill>
                  <a:sysClr val="windowText" lastClr="000000"/>
                </a:solidFill>
                <a:ea typeface="ＭＳ Ｐゴシック"/>
                <a:cs typeface="+mn-cs"/>
              </a:endParaRPr>
            </a:p>
          </p:txBody>
        </p:sp>
        <p:sp>
          <p:nvSpPr>
            <p:cNvPr id="92" name="Rounded Rectangle 91"/>
            <p:cNvSpPr/>
            <p:nvPr/>
          </p:nvSpPr>
          <p:spPr>
            <a:xfrm>
              <a:off x="2653875" y="2307086"/>
              <a:ext cx="228565" cy="369832"/>
            </a:xfrm>
            <a:prstGeom prst="roundRect">
              <a:avLst/>
            </a:prstGeom>
            <a:solidFill>
              <a:sysClr val="window" lastClr="FFFFFF"/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none" anchor="ctr">
              <a:noAutofit/>
            </a:bodyPr>
            <a:lstStyle/>
            <a:p>
              <a:pPr algn="ctr" defTabSz="685800">
                <a:defRPr/>
              </a:pPr>
              <a:endParaRPr lang="en-US" sz="1200" dirty="0">
                <a:solidFill>
                  <a:sysClr val="windowText" lastClr="000000"/>
                </a:solidFill>
                <a:ea typeface="ＭＳ Ｐゴシック"/>
                <a:cs typeface="+mn-cs"/>
              </a:endParaRPr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2684908" y="2587090"/>
              <a:ext cx="161537" cy="69055"/>
            </a:xfrm>
            <a:prstGeom prst="roundRect">
              <a:avLst/>
            </a:prstGeom>
            <a:solidFill>
              <a:srgbClr val="1F497D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anchor="ctr">
              <a:noAutofit/>
            </a:bodyPr>
            <a:lstStyle/>
            <a:p>
              <a:pPr algn="ctr" defTabSz="685800">
                <a:defRPr/>
              </a:pPr>
              <a:endParaRPr lang="en-US" sz="1200" dirty="0">
                <a:solidFill>
                  <a:sysClr val="windowText" lastClr="000000"/>
                </a:solidFill>
                <a:ea typeface="ＭＳ Ｐゴシック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F64C563-9B0D-1643-B558-2B14B7972C7A}"/>
              </a:ext>
            </a:extLst>
          </p:cNvPr>
          <p:cNvSpPr txBox="1"/>
          <p:nvPr/>
        </p:nvSpPr>
        <p:spPr>
          <a:xfrm>
            <a:off x="6958590" y="1860685"/>
            <a:ext cx="1638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Business Partners</a:t>
            </a:r>
          </a:p>
          <a:p>
            <a:r>
              <a:rPr lang="en-US" dirty="0"/>
              <a:t>Sharing 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33740F-D451-1E4F-8DC4-25C062E12A12}"/>
              </a:ext>
            </a:extLst>
          </p:cNvPr>
          <p:cNvSpPr txBox="1"/>
          <p:nvPr/>
        </p:nvSpPr>
        <p:spPr>
          <a:xfrm>
            <a:off x="462013" y="1732547"/>
            <a:ext cx="1447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IoT devices and</a:t>
            </a:r>
          </a:p>
          <a:p>
            <a:r>
              <a:rPr lang="en-US" dirty="0"/>
              <a:t>systems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2C510D91-226E-464E-B5F9-9CED73664F54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16435" y="3556697"/>
            <a:ext cx="1122544" cy="244315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5ADECA6-12CA-EB44-90D1-F43908C969BF}"/>
              </a:ext>
            </a:extLst>
          </p:cNvPr>
          <p:cNvCxnSpPr>
            <a:cxnSpLocks/>
          </p:cNvCxnSpPr>
          <p:nvPr/>
        </p:nvCxnSpPr>
        <p:spPr bwMode="auto">
          <a:xfrm>
            <a:off x="1655008" y="2706806"/>
            <a:ext cx="484704" cy="849891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947F0093-83E9-DF40-B571-12EA5C94E4B2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028065" y="2989977"/>
            <a:ext cx="881780" cy="617729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D832545-19EE-3B46-82F9-3334EF498170}"/>
              </a:ext>
            </a:extLst>
          </p:cNvPr>
          <p:cNvSpPr/>
          <p:nvPr/>
        </p:nvSpPr>
        <p:spPr bwMode="auto">
          <a:xfrm>
            <a:off x="1787543" y="3555350"/>
            <a:ext cx="673415" cy="438353"/>
          </a:xfrm>
          <a:prstGeom prst="rec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sz="825" dirty="0">
                <a:solidFill>
                  <a:srgbClr val="1F497D"/>
                </a:solidFill>
                <a:latin typeface="Calibri"/>
                <a:cs typeface="Calibri"/>
              </a:rPr>
              <a:t>Applications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AB3C0B4C-7020-D542-A07A-66356BF559E0}"/>
              </a:ext>
            </a:extLst>
          </p:cNvPr>
          <p:cNvSpPr/>
          <p:nvPr/>
        </p:nvSpPr>
        <p:spPr>
          <a:xfrm>
            <a:off x="332062" y="2557711"/>
            <a:ext cx="839857" cy="450945"/>
          </a:xfrm>
          <a:prstGeom prst="round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5" name="Can 94">
            <a:extLst>
              <a:ext uri="{FF2B5EF4-FFF2-40B4-BE49-F238E27FC236}">
                <a16:creationId xmlns:a16="http://schemas.microsoft.com/office/drawing/2014/main" id="{E7E045AF-6936-C04E-91A5-2B44859EA3DC}"/>
              </a:ext>
            </a:extLst>
          </p:cNvPr>
          <p:cNvSpPr/>
          <p:nvPr/>
        </p:nvSpPr>
        <p:spPr>
          <a:xfrm>
            <a:off x="449080" y="2666550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AF15092B-2A3B-5E40-8305-980919488E63}"/>
              </a:ext>
            </a:extLst>
          </p:cNvPr>
          <p:cNvSpPr/>
          <p:nvPr/>
        </p:nvSpPr>
        <p:spPr>
          <a:xfrm>
            <a:off x="696304" y="2630784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7" name="Can 96">
            <a:extLst>
              <a:ext uri="{FF2B5EF4-FFF2-40B4-BE49-F238E27FC236}">
                <a16:creationId xmlns:a16="http://schemas.microsoft.com/office/drawing/2014/main" id="{F6BECCA9-9BCA-D240-AE3C-08AAFC77D591}"/>
              </a:ext>
            </a:extLst>
          </p:cNvPr>
          <p:cNvSpPr/>
          <p:nvPr/>
        </p:nvSpPr>
        <p:spPr>
          <a:xfrm>
            <a:off x="601480" y="2818950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8" name="Can 97">
            <a:extLst>
              <a:ext uri="{FF2B5EF4-FFF2-40B4-BE49-F238E27FC236}">
                <a16:creationId xmlns:a16="http://schemas.microsoft.com/office/drawing/2014/main" id="{7F11209D-C7F5-B645-873B-BD64E9DB73ED}"/>
              </a:ext>
            </a:extLst>
          </p:cNvPr>
          <p:cNvSpPr/>
          <p:nvPr/>
        </p:nvSpPr>
        <p:spPr>
          <a:xfrm>
            <a:off x="848704" y="2783184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7" name="Cloud 56">
            <a:extLst>
              <a:ext uri="{FF2B5EF4-FFF2-40B4-BE49-F238E27FC236}">
                <a16:creationId xmlns:a16="http://schemas.microsoft.com/office/drawing/2014/main" id="{2A3D4C73-4B8B-9E49-A948-FC45BDD0F00D}"/>
              </a:ext>
            </a:extLst>
          </p:cNvPr>
          <p:cNvSpPr/>
          <p:nvPr/>
        </p:nvSpPr>
        <p:spPr bwMode="auto">
          <a:xfrm>
            <a:off x="1265498" y="2352916"/>
            <a:ext cx="757453" cy="450945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76C2CDE6-849E-5446-9F12-268CADCFCF72}"/>
              </a:ext>
            </a:extLst>
          </p:cNvPr>
          <p:cNvSpPr/>
          <p:nvPr/>
        </p:nvSpPr>
        <p:spPr>
          <a:xfrm>
            <a:off x="1424639" y="2504326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9" name="Can 98">
            <a:extLst>
              <a:ext uri="{FF2B5EF4-FFF2-40B4-BE49-F238E27FC236}">
                <a16:creationId xmlns:a16="http://schemas.microsoft.com/office/drawing/2014/main" id="{454631DE-03C1-EF4B-A52C-478214C1D8F1}"/>
              </a:ext>
            </a:extLst>
          </p:cNvPr>
          <p:cNvSpPr/>
          <p:nvPr/>
        </p:nvSpPr>
        <p:spPr>
          <a:xfrm>
            <a:off x="1511815" y="2419064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9" name="Cloud 58">
            <a:extLst>
              <a:ext uri="{FF2B5EF4-FFF2-40B4-BE49-F238E27FC236}">
                <a16:creationId xmlns:a16="http://schemas.microsoft.com/office/drawing/2014/main" id="{866C3F32-2FD1-0548-83E6-40BCC036F1A4}"/>
              </a:ext>
            </a:extLst>
          </p:cNvPr>
          <p:cNvSpPr/>
          <p:nvPr/>
        </p:nvSpPr>
        <p:spPr bwMode="auto">
          <a:xfrm>
            <a:off x="217054" y="3203214"/>
            <a:ext cx="757453" cy="450945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94" name="Can 93">
            <a:extLst>
              <a:ext uri="{FF2B5EF4-FFF2-40B4-BE49-F238E27FC236}">
                <a16:creationId xmlns:a16="http://schemas.microsoft.com/office/drawing/2014/main" id="{DDCA5CCD-7AE1-0F41-93FF-60528A1B87B0}"/>
              </a:ext>
            </a:extLst>
          </p:cNvPr>
          <p:cNvSpPr/>
          <p:nvPr/>
        </p:nvSpPr>
        <p:spPr>
          <a:xfrm>
            <a:off x="518801" y="3343172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D1B5190-F44E-8548-8B66-401AEFAF1EE6}"/>
              </a:ext>
            </a:extLst>
          </p:cNvPr>
          <p:cNvSpPr txBox="1"/>
          <p:nvPr/>
        </p:nvSpPr>
        <p:spPr>
          <a:xfrm>
            <a:off x="2362380" y="993246"/>
            <a:ext cx="1655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applications deployed to cloud</a:t>
            </a:r>
          </a:p>
        </p:txBody>
      </p:sp>
      <p:pic>
        <p:nvPicPr>
          <p:cNvPr id="53" name="Picture 52" descr="Faith Broker Icon.png">
            <a:extLst>
              <a:ext uri="{FF2B5EF4-FFF2-40B4-BE49-F238E27FC236}">
                <a16:creationId xmlns:a16="http://schemas.microsoft.com/office/drawing/2014/main" id="{E89510B4-B042-8B4F-A411-4F49344FC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739" y="3968702"/>
            <a:ext cx="673595" cy="960120"/>
          </a:xfrm>
          <a:prstGeom prst="rect">
            <a:avLst/>
          </a:prstGeom>
        </p:spPr>
      </p:pic>
      <p:sp>
        <p:nvSpPr>
          <p:cNvPr id="54" name="Cloud Callout 53">
            <a:extLst>
              <a:ext uri="{FF2B5EF4-FFF2-40B4-BE49-F238E27FC236}">
                <a16:creationId xmlns:a16="http://schemas.microsoft.com/office/drawing/2014/main" id="{6B72BF39-D8E0-7C44-92AD-0625BF4CE854}"/>
              </a:ext>
            </a:extLst>
          </p:cNvPr>
          <p:cNvSpPr/>
          <p:nvPr/>
        </p:nvSpPr>
        <p:spPr>
          <a:xfrm>
            <a:off x="2106011" y="3656715"/>
            <a:ext cx="1301750" cy="392906"/>
          </a:xfrm>
          <a:prstGeom prst="cloudCallout">
            <a:avLst>
              <a:gd name="adj1" fmla="val -65955"/>
              <a:gd name="adj2" fmla="val 62500"/>
            </a:avLst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rgbClr val="1F497D"/>
                </a:solidFill>
                <a:latin typeface="Calibri"/>
                <a:cs typeface="Calibri"/>
              </a:rPr>
              <a:t>I know</a:t>
            </a:r>
          </a:p>
        </p:txBody>
      </p:sp>
      <p:pic>
        <p:nvPicPr>
          <p:cNvPr id="56" name="Picture 55" descr="Callie Quartile Icon.png">
            <a:extLst>
              <a:ext uri="{FF2B5EF4-FFF2-40B4-BE49-F238E27FC236}">
                <a16:creationId xmlns:a16="http://schemas.microsoft.com/office/drawing/2014/main" id="{7FE93A5C-17CB-5E49-BF59-6B6DF233BB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608" y="3111141"/>
            <a:ext cx="738632" cy="950976"/>
          </a:xfrm>
          <a:prstGeom prst="rect">
            <a:avLst/>
          </a:prstGeom>
        </p:spPr>
      </p:pic>
      <p:sp>
        <p:nvSpPr>
          <p:cNvPr id="63" name="Cloud Callout 62">
            <a:extLst>
              <a:ext uri="{FF2B5EF4-FFF2-40B4-BE49-F238E27FC236}">
                <a16:creationId xmlns:a16="http://schemas.microsoft.com/office/drawing/2014/main" id="{A9C55F95-C38A-1841-877E-8044019708E2}"/>
              </a:ext>
            </a:extLst>
          </p:cNvPr>
          <p:cNvSpPr/>
          <p:nvPr/>
        </p:nvSpPr>
        <p:spPr>
          <a:xfrm>
            <a:off x="7136885" y="2708969"/>
            <a:ext cx="1437366" cy="807357"/>
          </a:xfrm>
          <a:prstGeom prst="cloudCallout">
            <a:avLst>
              <a:gd name="adj1" fmla="val -69196"/>
              <a:gd name="adj2" fmla="val 48077"/>
            </a:avLst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rgbClr val="1F497D"/>
                </a:solidFill>
                <a:latin typeface="Calibri"/>
                <a:cs typeface="Calibri"/>
              </a:rPr>
              <a:t>I wonder what this means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F456A1-0040-4A4C-ACF7-A30AE2B313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1737" y="3764209"/>
            <a:ext cx="2252514" cy="21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13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4F6D39F-58A1-5944-8F5A-5E7F7886CC66}"/>
              </a:ext>
            </a:extLst>
          </p:cNvPr>
          <p:cNvCxnSpPr>
            <a:cxnSpLocks/>
          </p:cNvCxnSpPr>
          <p:nvPr/>
        </p:nvCxnSpPr>
        <p:spPr bwMode="auto">
          <a:xfrm>
            <a:off x="4913842" y="1912576"/>
            <a:ext cx="784852" cy="738527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B869CC60-5DE7-E641-8E80-31D929F5C875}"/>
              </a:ext>
            </a:extLst>
          </p:cNvPr>
          <p:cNvCxnSpPr>
            <a:cxnSpLocks/>
            <a:endCxn id="3" idx="3"/>
          </p:cNvCxnSpPr>
          <p:nvPr/>
        </p:nvCxnSpPr>
        <p:spPr bwMode="auto">
          <a:xfrm flipH="1">
            <a:off x="4205287" y="3673533"/>
            <a:ext cx="592570" cy="419134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Connector 79"/>
          <p:cNvCxnSpPr>
            <a:cxnSpLocks/>
          </p:cNvCxnSpPr>
          <p:nvPr/>
        </p:nvCxnSpPr>
        <p:spPr bwMode="auto">
          <a:xfrm flipH="1">
            <a:off x="6838123" y="1725549"/>
            <a:ext cx="243081" cy="757770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ABBADBD-6DCF-4045-A39E-D731DD367562}"/>
              </a:ext>
            </a:extLst>
          </p:cNvPr>
          <p:cNvSpPr/>
          <p:nvPr/>
        </p:nvSpPr>
        <p:spPr>
          <a:xfrm>
            <a:off x="1612424" y="3428687"/>
            <a:ext cx="2592863" cy="1327960"/>
          </a:xfrm>
          <a:prstGeom prst="round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Egeria embraces the complexity</a:t>
            </a:r>
          </a:p>
        </p:txBody>
      </p:sp>
      <p:sp>
        <p:nvSpPr>
          <p:cNvPr id="46" name="Cloud 45"/>
          <p:cNvSpPr/>
          <p:nvPr/>
        </p:nvSpPr>
        <p:spPr bwMode="auto">
          <a:xfrm>
            <a:off x="3900850" y="1259321"/>
            <a:ext cx="1610916" cy="817067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47" name="Cloud 46"/>
          <p:cNvSpPr/>
          <p:nvPr/>
        </p:nvSpPr>
        <p:spPr bwMode="auto">
          <a:xfrm>
            <a:off x="6115919" y="562805"/>
            <a:ext cx="2502694" cy="1268909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49" name="Cloud 48"/>
          <p:cNvSpPr/>
          <p:nvPr/>
        </p:nvSpPr>
        <p:spPr bwMode="auto">
          <a:xfrm>
            <a:off x="4572000" y="2399289"/>
            <a:ext cx="2883973" cy="1685901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50" name="Rounded Rectangle 49"/>
          <p:cNvSpPr/>
          <p:nvPr/>
        </p:nvSpPr>
        <p:spPr bwMode="auto">
          <a:xfrm>
            <a:off x="5249448" y="2799438"/>
            <a:ext cx="1453754" cy="709018"/>
          </a:xfrm>
          <a:prstGeom prst="roundRect">
            <a:avLst/>
          </a:prstGeom>
          <a:solidFill>
            <a:srgbClr val="1F497D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050" dirty="0">
                <a:solidFill>
                  <a:srgbClr val="ECECEC"/>
                </a:solidFill>
                <a:latin typeface="Calibri"/>
                <a:cs typeface="Calibri"/>
              </a:rPr>
              <a:t>Data Lake</a:t>
            </a:r>
          </a:p>
        </p:txBody>
      </p:sp>
      <p:cxnSp>
        <p:nvCxnSpPr>
          <p:cNvPr id="51" name="Straight Connector 50"/>
          <p:cNvCxnSpPr>
            <a:cxnSpLocks/>
            <a:stCxn id="91" idx="2"/>
            <a:endCxn id="55" idx="0"/>
          </p:cNvCxnSpPr>
          <p:nvPr/>
        </p:nvCxnSpPr>
        <p:spPr bwMode="auto">
          <a:xfrm flipH="1">
            <a:off x="4845612" y="1035165"/>
            <a:ext cx="13175" cy="351850"/>
          </a:xfrm>
          <a:prstGeom prst="line">
            <a:avLst/>
          </a:prstGeom>
          <a:ln>
            <a:solidFill>
              <a:srgbClr val="1449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an 51"/>
          <p:cNvSpPr/>
          <p:nvPr/>
        </p:nvSpPr>
        <p:spPr bwMode="auto">
          <a:xfrm>
            <a:off x="5346976" y="2881056"/>
            <a:ext cx="373856" cy="168771"/>
          </a:xfrm>
          <a:prstGeom prst="can">
            <a:avLst/>
          </a:prstGeom>
          <a:solidFill>
            <a:srgbClr val="FF6600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53" name="Can 52"/>
          <p:cNvSpPr/>
          <p:nvPr/>
        </p:nvSpPr>
        <p:spPr bwMode="auto">
          <a:xfrm>
            <a:off x="4159217" y="1520961"/>
            <a:ext cx="373856" cy="168771"/>
          </a:xfrm>
          <a:prstGeom prst="can">
            <a:avLst/>
          </a:prstGeom>
          <a:solidFill>
            <a:srgbClr val="FF6600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4694998" y="1387015"/>
            <a:ext cx="301228" cy="125016"/>
          </a:xfrm>
          <a:prstGeom prst="rec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61" name="Rectangle 60"/>
          <p:cNvSpPr/>
          <p:nvPr/>
        </p:nvSpPr>
        <p:spPr bwMode="auto">
          <a:xfrm>
            <a:off x="4698569" y="1594184"/>
            <a:ext cx="301229" cy="125016"/>
          </a:xfrm>
          <a:prstGeom prst="rec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62" name="TextBox 24"/>
          <p:cNvSpPr txBox="1">
            <a:spLocks noChangeArrowheads="1"/>
          </p:cNvSpPr>
          <p:nvPr/>
        </p:nvSpPr>
        <p:spPr bwMode="auto">
          <a:xfrm>
            <a:off x="4996693" y="1430936"/>
            <a:ext cx="664019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GB" sz="1050" dirty="0"/>
              <a:t>Mobile Apps</a:t>
            </a:r>
          </a:p>
        </p:txBody>
      </p:sp>
      <p:cxnSp>
        <p:nvCxnSpPr>
          <p:cNvPr id="63" name="Straight Arrow Connector 62"/>
          <p:cNvCxnSpPr>
            <a:stCxn id="55" idx="1"/>
            <a:endCxn id="53" idx="4"/>
          </p:cNvCxnSpPr>
          <p:nvPr/>
        </p:nvCxnSpPr>
        <p:spPr bwMode="auto">
          <a:xfrm flipH="1">
            <a:off x="4533072" y="1449524"/>
            <a:ext cx="161925" cy="156269"/>
          </a:xfrm>
          <a:prstGeom prst="straightConnector1">
            <a:avLst/>
          </a:prstGeom>
          <a:solidFill>
            <a:srgbClr val="CC99FF"/>
          </a:solidFill>
          <a:ln w="19050" cap="flat" cmpd="sng" algn="ctr">
            <a:solidFill>
              <a:srgbClr val="144989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4" name="Straight Arrow Connector 63"/>
          <p:cNvCxnSpPr>
            <a:stCxn id="61" idx="1"/>
            <a:endCxn id="53" idx="4"/>
          </p:cNvCxnSpPr>
          <p:nvPr/>
        </p:nvCxnSpPr>
        <p:spPr bwMode="auto">
          <a:xfrm flipH="1" flipV="1">
            <a:off x="4533072" y="1605792"/>
            <a:ext cx="165497" cy="50900"/>
          </a:xfrm>
          <a:prstGeom prst="straightConnector1">
            <a:avLst/>
          </a:prstGeom>
          <a:solidFill>
            <a:srgbClr val="CC99FF"/>
          </a:solidFill>
          <a:ln w="19050" cap="flat" cmpd="sng" algn="ctr">
            <a:solidFill>
              <a:srgbClr val="144989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5" name="Straight Connector 64"/>
          <p:cNvCxnSpPr>
            <a:stCxn id="53" idx="3"/>
            <a:endCxn id="52" idx="1"/>
          </p:cNvCxnSpPr>
          <p:nvPr/>
        </p:nvCxnSpPr>
        <p:spPr bwMode="auto">
          <a:xfrm>
            <a:off x="4346145" y="1689732"/>
            <a:ext cx="1187759" cy="1191324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FF6600"/>
            </a:solidFill>
            <a:prstDash val="sysDash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6" name="Can 65"/>
          <p:cNvSpPr/>
          <p:nvPr/>
        </p:nvSpPr>
        <p:spPr bwMode="auto">
          <a:xfrm>
            <a:off x="6516274" y="1018264"/>
            <a:ext cx="373856" cy="167878"/>
          </a:xfrm>
          <a:prstGeom prst="can">
            <a:avLst/>
          </a:prstGeom>
          <a:solidFill>
            <a:srgbClr val="FF6600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grpSp>
        <p:nvGrpSpPr>
          <p:cNvPr id="67" name="Group 21"/>
          <p:cNvGrpSpPr>
            <a:grpSpLocks/>
          </p:cNvGrpSpPr>
          <p:nvPr/>
        </p:nvGrpSpPr>
        <p:grpSpPr bwMode="auto">
          <a:xfrm>
            <a:off x="2339325" y="3869016"/>
            <a:ext cx="718954" cy="418573"/>
            <a:chOff x="431539" y="5104202"/>
            <a:chExt cx="1023363" cy="843225"/>
          </a:xfrm>
        </p:grpSpPr>
        <p:sp>
          <p:nvSpPr>
            <p:cNvPr id="68" name="Can 67"/>
            <p:cNvSpPr/>
            <p:nvPr/>
          </p:nvSpPr>
          <p:spPr>
            <a:xfrm>
              <a:off x="432125" y="5103544"/>
              <a:ext cx="813476" cy="661997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69" name="Can 68"/>
            <p:cNvSpPr/>
            <p:nvPr/>
          </p:nvSpPr>
          <p:spPr>
            <a:xfrm>
              <a:off x="1167643" y="5305021"/>
              <a:ext cx="288106" cy="52708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70" name="Can 69"/>
            <p:cNvSpPr/>
            <p:nvPr/>
          </p:nvSpPr>
          <p:spPr>
            <a:xfrm>
              <a:off x="532114" y="5421951"/>
              <a:ext cx="710098" cy="52528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r>
                <a:rPr lang="en-US" sz="825" dirty="0">
                  <a:solidFill>
                    <a:srgbClr val="1F497D"/>
                  </a:solidFill>
                  <a:latin typeface="Calibri"/>
                  <a:cs typeface="Calibri"/>
                </a:rPr>
                <a:t>Databases</a:t>
              </a:r>
            </a:p>
          </p:txBody>
        </p:sp>
      </p:grpSp>
      <p:grpSp>
        <p:nvGrpSpPr>
          <p:cNvPr id="71" name="Group 19"/>
          <p:cNvGrpSpPr>
            <a:grpSpLocks/>
          </p:cNvGrpSpPr>
          <p:nvPr/>
        </p:nvGrpSpPr>
        <p:grpSpPr bwMode="auto">
          <a:xfrm>
            <a:off x="2962270" y="4113382"/>
            <a:ext cx="841756" cy="402808"/>
            <a:chOff x="2266224" y="5215162"/>
            <a:chExt cx="1198428" cy="810289"/>
          </a:xfrm>
        </p:grpSpPr>
        <p:sp>
          <p:nvSpPr>
            <p:cNvPr id="72" name="Rectangle 71"/>
            <p:cNvSpPr/>
            <p:nvPr/>
          </p:nvSpPr>
          <p:spPr>
            <a:xfrm>
              <a:off x="2558018" y="5342661"/>
              <a:ext cx="906891" cy="53889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2266457" y="5215124"/>
              <a:ext cx="644146" cy="657446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en-US" sz="825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419018" y="5488161"/>
              <a:ext cx="905195" cy="53709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14498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>
                <a:defRPr/>
              </a:pPr>
              <a:r>
                <a:rPr lang="en-US" sz="825" dirty="0">
                  <a:solidFill>
                    <a:srgbClr val="1F497D"/>
                  </a:solidFill>
                  <a:latin typeface="Calibri"/>
                  <a:cs typeface="Calibri"/>
                </a:rPr>
                <a:t>Applications</a:t>
              </a:r>
            </a:p>
          </p:txBody>
        </p:sp>
      </p:grpSp>
      <p:sp>
        <p:nvSpPr>
          <p:cNvPr id="75" name="Multidocument 74"/>
          <p:cNvSpPr/>
          <p:nvPr/>
        </p:nvSpPr>
        <p:spPr bwMode="auto">
          <a:xfrm>
            <a:off x="2139712" y="4254452"/>
            <a:ext cx="506015" cy="233065"/>
          </a:xfrm>
          <a:prstGeom prst="flowChartMultidocumen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sz="825" dirty="0">
                <a:solidFill>
                  <a:srgbClr val="1F497D"/>
                </a:solidFill>
                <a:latin typeface="Calibri"/>
                <a:cs typeface="Calibri"/>
              </a:rPr>
              <a:t>Files</a:t>
            </a:r>
          </a:p>
        </p:txBody>
      </p:sp>
      <p:sp>
        <p:nvSpPr>
          <p:cNvPr id="76" name="Can 75"/>
          <p:cNvSpPr/>
          <p:nvPr/>
        </p:nvSpPr>
        <p:spPr bwMode="auto">
          <a:xfrm>
            <a:off x="3325545" y="3678854"/>
            <a:ext cx="373856" cy="168771"/>
          </a:xfrm>
          <a:prstGeom prst="can">
            <a:avLst/>
          </a:prstGeom>
          <a:solidFill>
            <a:srgbClr val="FF6600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cxnSp>
        <p:nvCxnSpPr>
          <p:cNvPr id="77" name="Straight Connector 76"/>
          <p:cNvCxnSpPr>
            <a:stCxn id="53" idx="3"/>
            <a:endCxn id="76" idx="1"/>
          </p:cNvCxnSpPr>
          <p:nvPr/>
        </p:nvCxnSpPr>
        <p:spPr bwMode="auto">
          <a:xfrm flipH="1">
            <a:off x="3512473" y="1689732"/>
            <a:ext cx="833672" cy="1989122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FF6600"/>
            </a:solidFill>
            <a:prstDash val="sysDash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8" name="Straight Connector 77"/>
          <p:cNvCxnSpPr>
            <a:stCxn id="52" idx="2"/>
            <a:endCxn id="76" idx="4"/>
          </p:cNvCxnSpPr>
          <p:nvPr/>
        </p:nvCxnSpPr>
        <p:spPr bwMode="auto">
          <a:xfrm flipH="1">
            <a:off x="3699401" y="2965442"/>
            <a:ext cx="1647575" cy="797798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FF6600"/>
            </a:solidFill>
            <a:prstDash val="sysDash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9" name="Right Arrow 78"/>
          <p:cNvSpPr/>
          <p:nvPr/>
        </p:nvSpPr>
        <p:spPr bwMode="auto">
          <a:xfrm rot="18691608">
            <a:off x="3949080" y="4121950"/>
            <a:ext cx="166985" cy="148829"/>
          </a:xfrm>
          <a:prstGeom prst="rightArrow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81" name="Can 80"/>
          <p:cNvSpPr/>
          <p:nvPr/>
        </p:nvSpPr>
        <p:spPr bwMode="auto">
          <a:xfrm>
            <a:off x="7070800" y="1259321"/>
            <a:ext cx="602456" cy="249138"/>
          </a:xfrm>
          <a:prstGeom prst="can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82" name="Wave 81"/>
          <p:cNvSpPr/>
          <p:nvPr/>
        </p:nvSpPr>
        <p:spPr bwMode="auto">
          <a:xfrm>
            <a:off x="6457123" y="1935393"/>
            <a:ext cx="373856" cy="183952"/>
          </a:xfrm>
          <a:prstGeom prst="wave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83" name="Wave 82"/>
          <p:cNvSpPr/>
          <p:nvPr/>
        </p:nvSpPr>
        <p:spPr bwMode="auto">
          <a:xfrm>
            <a:off x="6460695" y="1891637"/>
            <a:ext cx="373856" cy="97334"/>
          </a:xfrm>
          <a:prstGeom prst="wave">
            <a:avLst/>
          </a:prstGeom>
          <a:solidFill>
            <a:srgbClr val="E46C0A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cxnSp>
        <p:nvCxnSpPr>
          <p:cNvPr id="84" name="Straight Arrow Connector 83"/>
          <p:cNvCxnSpPr>
            <a:cxnSpLocks/>
            <a:stCxn id="81" idx="2"/>
            <a:endCxn id="66" idx="3"/>
          </p:cNvCxnSpPr>
          <p:nvPr/>
        </p:nvCxnSpPr>
        <p:spPr bwMode="auto">
          <a:xfrm flipH="1" flipV="1">
            <a:off x="6703202" y="1186142"/>
            <a:ext cx="367598" cy="197748"/>
          </a:xfrm>
          <a:prstGeom prst="straightConnector1">
            <a:avLst/>
          </a:prstGeom>
          <a:solidFill>
            <a:srgbClr val="CC99FF"/>
          </a:solidFill>
          <a:ln w="19050" cap="flat" cmpd="sng" algn="ctr">
            <a:solidFill>
              <a:srgbClr val="144989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5" name="TextBox 65"/>
          <p:cNvSpPr txBox="1">
            <a:spLocks noChangeArrowheads="1"/>
          </p:cNvSpPr>
          <p:nvPr/>
        </p:nvSpPr>
        <p:spPr bwMode="auto">
          <a:xfrm>
            <a:off x="7642389" y="782640"/>
            <a:ext cx="954791" cy="5770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GB" sz="1050" dirty="0"/>
              <a:t>Independent metadata Repository</a:t>
            </a:r>
          </a:p>
        </p:txBody>
      </p:sp>
      <p:sp>
        <p:nvSpPr>
          <p:cNvPr id="86" name="TextBox 66"/>
          <p:cNvSpPr txBox="1">
            <a:spLocks noChangeArrowheads="1"/>
          </p:cNvSpPr>
          <p:nvPr/>
        </p:nvSpPr>
        <p:spPr bwMode="auto">
          <a:xfrm>
            <a:off x="3895807" y="2337262"/>
            <a:ext cx="1027573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1100" b="1" dirty="0"/>
              <a:t>Linked metadata Repositories</a:t>
            </a:r>
          </a:p>
        </p:txBody>
      </p:sp>
      <p:grpSp>
        <p:nvGrpSpPr>
          <p:cNvPr id="87" name="Group 17"/>
          <p:cNvGrpSpPr>
            <a:grpSpLocks/>
          </p:cNvGrpSpPr>
          <p:nvPr/>
        </p:nvGrpSpPr>
        <p:grpSpPr bwMode="auto">
          <a:xfrm>
            <a:off x="4534319" y="800887"/>
            <a:ext cx="129501" cy="212308"/>
            <a:chOff x="603250" y="4737100"/>
            <a:chExt cx="355600" cy="654050"/>
          </a:xfrm>
        </p:grpSpPr>
        <p:sp>
          <p:nvSpPr>
            <p:cNvPr id="88" name="Delay 87"/>
            <p:cNvSpPr/>
            <p:nvPr/>
          </p:nvSpPr>
          <p:spPr>
            <a:xfrm rot="16200000">
              <a:off x="546519" y="4977062"/>
              <a:ext cx="469494" cy="356362"/>
            </a:xfrm>
            <a:prstGeom prst="flowChartDelay">
              <a:avLst/>
            </a:prstGeom>
            <a:solidFill>
              <a:srgbClr val="1F497D"/>
            </a:solidFill>
            <a:ln w="9525" cap="flat" cmpd="sng" algn="ctr">
              <a:solidFill>
                <a:srgbClr val="1F497D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685800">
                <a:defRPr/>
              </a:pPr>
              <a:endParaRPr lang="en-GB" sz="1350">
                <a:solidFill>
                  <a:prstClr val="white"/>
                </a:solidFill>
                <a:ea typeface="ＭＳ Ｐゴシック"/>
                <a:cs typeface="+mn-cs"/>
              </a:endParaRPr>
            </a:p>
          </p:txBody>
        </p:sp>
        <p:sp>
          <p:nvSpPr>
            <p:cNvPr id="89" name="Oval 88"/>
            <p:cNvSpPr/>
            <p:nvPr/>
          </p:nvSpPr>
          <p:spPr>
            <a:xfrm>
              <a:off x="628650" y="4737100"/>
              <a:ext cx="304800" cy="279400"/>
            </a:xfrm>
            <a:prstGeom prst="ellipse">
              <a:avLst/>
            </a:prstGeom>
            <a:solidFill>
              <a:srgbClr val="EEECE1"/>
            </a:solidFill>
            <a:ln w="9525" cap="flat" cmpd="sng" algn="ctr">
              <a:solidFill>
                <a:srgbClr val="1F497D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algn="ctr" defTabSz="685800">
                <a:defRPr/>
              </a:pPr>
              <a:endParaRPr lang="en-GB" sz="1350">
                <a:solidFill>
                  <a:prstClr val="white"/>
                </a:solidFill>
                <a:ea typeface="ＭＳ Ｐゴシック"/>
                <a:cs typeface="+mn-cs"/>
              </a:endParaRPr>
            </a:p>
          </p:txBody>
        </p:sp>
      </p:grpSp>
      <p:grpSp>
        <p:nvGrpSpPr>
          <p:cNvPr id="90" name="Group 22"/>
          <p:cNvGrpSpPr>
            <a:grpSpLocks/>
          </p:cNvGrpSpPr>
          <p:nvPr/>
        </p:nvGrpSpPr>
        <p:grpSpPr bwMode="auto">
          <a:xfrm>
            <a:off x="4756595" y="739414"/>
            <a:ext cx="204383" cy="295751"/>
            <a:chOff x="2622841" y="2259432"/>
            <a:chExt cx="290632" cy="446708"/>
          </a:xfrm>
        </p:grpSpPr>
        <p:sp>
          <p:nvSpPr>
            <p:cNvPr id="91" name="Rounded Rectangle 90"/>
            <p:cNvSpPr/>
            <p:nvPr/>
          </p:nvSpPr>
          <p:spPr>
            <a:xfrm>
              <a:off x="2622841" y="2259432"/>
              <a:ext cx="290632" cy="446708"/>
            </a:xfrm>
            <a:prstGeom prst="roundRect">
              <a:avLst/>
            </a:prstGeom>
            <a:solidFill>
              <a:sysClr val="window" lastClr="FFFFFF"/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none" anchor="ctr">
              <a:spAutoFit/>
            </a:bodyPr>
            <a:lstStyle/>
            <a:p>
              <a:pPr algn="ctr" defTabSz="685800">
                <a:defRPr/>
              </a:pPr>
              <a:endParaRPr lang="en-US" sz="1200" dirty="0">
                <a:solidFill>
                  <a:sysClr val="windowText" lastClr="000000"/>
                </a:solidFill>
                <a:ea typeface="ＭＳ Ｐゴシック"/>
                <a:cs typeface="+mn-cs"/>
              </a:endParaRPr>
            </a:p>
          </p:txBody>
        </p:sp>
        <p:sp>
          <p:nvSpPr>
            <p:cNvPr id="92" name="Rounded Rectangle 91"/>
            <p:cNvSpPr/>
            <p:nvPr/>
          </p:nvSpPr>
          <p:spPr>
            <a:xfrm>
              <a:off x="2653875" y="2307086"/>
              <a:ext cx="228565" cy="369832"/>
            </a:xfrm>
            <a:prstGeom prst="roundRect">
              <a:avLst/>
            </a:prstGeom>
            <a:solidFill>
              <a:sysClr val="window" lastClr="FFFFFF"/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none" anchor="ctr">
              <a:noAutofit/>
            </a:bodyPr>
            <a:lstStyle/>
            <a:p>
              <a:pPr algn="ctr" defTabSz="685800">
                <a:defRPr/>
              </a:pPr>
              <a:endParaRPr lang="en-US" sz="1200" dirty="0">
                <a:solidFill>
                  <a:sysClr val="windowText" lastClr="000000"/>
                </a:solidFill>
                <a:ea typeface="ＭＳ Ｐゴシック"/>
                <a:cs typeface="+mn-cs"/>
              </a:endParaRPr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2684908" y="2587090"/>
              <a:ext cx="161537" cy="69055"/>
            </a:xfrm>
            <a:prstGeom prst="roundRect">
              <a:avLst/>
            </a:prstGeom>
            <a:solidFill>
              <a:srgbClr val="1F497D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anchor="ctr">
              <a:noAutofit/>
            </a:bodyPr>
            <a:lstStyle/>
            <a:p>
              <a:pPr algn="ctr" defTabSz="685800">
                <a:defRPr/>
              </a:pPr>
              <a:endParaRPr lang="en-US" sz="1200" dirty="0">
                <a:solidFill>
                  <a:sysClr val="windowText" lastClr="000000"/>
                </a:solidFill>
                <a:ea typeface="ＭＳ Ｐゴシック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F64C563-9B0D-1643-B558-2B14B7972C7A}"/>
              </a:ext>
            </a:extLst>
          </p:cNvPr>
          <p:cNvSpPr txBox="1"/>
          <p:nvPr/>
        </p:nvSpPr>
        <p:spPr>
          <a:xfrm>
            <a:off x="6958590" y="1860685"/>
            <a:ext cx="1638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Business Partners</a:t>
            </a:r>
          </a:p>
          <a:p>
            <a:r>
              <a:rPr lang="en-US" dirty="0"/>
              <a:t>Sharing 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33740F-D451-1E4F-8DC4-25C062E12A12}"/>
              </a:ext>
            </a:extLst>
          </p:cNvPr>
          <p:cNvSpPr txBox="1"/>
          <p:nvPr/>
        </p:nvSpPr>
        <p:spPr>
          <a:xfrm>
            <a:off x="462013" y="1732547"/>
            <a:ext cx="1447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IoT devices and</a:t>
            </a:r>
          </a:p>
          <a:p>
            <a:r>
              <a:rPr lang="en-US" dirty="0"/>
              <a:t>systems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2C510D91-226E-464E-B5F9-9CED73664F54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16435" y="3556697"/>
            <a:ext cx="1122544" cy="244315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5ADECA6-12CA-EB44-90D1-F43908C969BF}"/>
              </a:ext>
            </a:extLst>
          </p:cNvPr>
          <p:cNvCxnSpPr>
            <a:cxnSpLocks/>
          </p:cNvCxnSpPr>
          <p:nvPr/>
        </p:nvCxnSpPr>
        <p:spPr bwMode="auto">
          <a:xfrm>
            <a:off x="1655008" y="2706806"/>
            <a:ext cx="484704" cy="849891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947F0093-83E9-DF40-B571-12EA5C94E4B2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028065" y="2989977"/>
            <a:ext cx="881780" cy="617729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144989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D832545-19EE-3B46-82F9-3334EF498170}"/>
              </a:ext>
            </a:extLst>
          </p:cNvPr>
          <p:cNvSpPr/>
          <p:nvPr/>
        </p:nvSpPr>
        <p:spPr bwMode="auto">
          <a:xfrm>
            <a:off x="1787543" y="3555350"/>
            <a:ext cx="673415" cy="438353"/>
          </a:xfrm>
          <a:prstGeom prst="rect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sz="825" dirty="0">
                <a:solidFill>
                  <a:srgbClr val="1F497D"/>
                </a:solidFill>
                <a:latin typeface="Calibri"/>
                <a:cs typeface="Calibri"/>
              </a:rPr>
              <a:t>Applications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AB3C0B4C-7020-D542-A07A-66356BF559E0}"/>
              </a:ext>
            </a:extLst>
          </p:cNvPr>
          <p:cNvSpPr/>
          <p:nvPr/>
        </p:nvSpPr>
        <p:spPr>
          <a:xfrm>
            <a:off x="332062" y="2557711"/>
            <a:ext cx="839857" cy="450945"/>
          </a:xfrm>
          <a:prstGeom prst="round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5" name="Can 94">
            <a:extLst>
              <a:ext uri="{FF2B5EF4-FFF2-40B4-BE49-F238E27FC236}">
                <a16:creationId xmlns:a16="http://schemas.microsoft.com/office/drawing/2014/main" id="{E7E045AF-6936-C04E-91A5-2B44859EA3DC}"/>
              </a:ext>
            </a:extLst>
          </p:cNvPr>
          <p:cNvSpPr/>
          <p:nvPr/>
        </p:nvSpPr>
        <p:spPr>
          <a:xfrm>
            <a:off x="449080" y="2666550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AF15092B-2A3B-5E40-8305-980919488E63}"/>
              </a:ext>
            </a:extLst>
          </p:cNvPr>
          <p:cNvSpPr/>
          <p:nvPr/>
        </p:nvSpPr>
        <p:spPr>
          <a:xfrm>
            <a:off x="696304" y="2630784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7" name="Can 96">
            <a:extLst>
              <a:ext uri="{FF2B5EF4-FFF2-40B4-BE49-F238E27FC236}">
                <a16:creationId xmlns:a16="http://schemas.microsoft.com/office/drawing/2014/main" id="{F6BECCA9-9BCA-D240-AE3C-08AAFC77D591}"/>
              </a:ext>
            </a:extLst>
          </p:cNvPr>
          <p:cNvSpPr/>
          <p:nvPr/>
        </p:nvSpPr>
        <p:spPr>
          <a:xfrm>
            <a:off x="601480" y="2818950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8" name="Can 97">
            <a:extLst>
              <a:ext uri="{FF2B5EF4-FFF2-40B4-BE49-F238E27FC236}">
                <a16:creationId xmlns:a16="http://schemas.microsoft.com/office/drawing/2014/main" id="{7F11209D-C7F5-B645-873B-BD64E9DB73ED}"/>
              </a:ext>
            </a:extLst>
          </p:cNvPr>
          <p:cNvSpPr/>
          <p:nvPr/>
        </p:nvSpPr>
        <p:spPr>
          <a:xfrm>
            <a:off x="848704" y="2783184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7" name="Cloud 56">
            <a:extLst>
              <a:ext uri="{FF2B5EF4-FFF2-40B4-BE49-F238E27FC236}">
                <a16:creationId xmlns:a16="http://schemas.microsoft.com/office/drawing/2014/main" id="{2A3D4C73-4B8B-9E49-A948-FC45BDD0F00D}"/>
              </a:ext>
            </a:extLst>
          </p:cNvPr>
          <p:cNvSpPr/>
          <p:nvPr/>
        </p:nvSpPr>
        <p:spPr bwMode="auto">
          <a:xfrm>
            <a:off x="1265498" y="2352916"/>
            <a:ext cx="757453" cy="450945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76C2CDE6-849E-5446-9F12-268CADCFCF72}"/>
              </a:ext>
            </a:extLst>
          </p:cNvPr>
          <p:cNvSpPr/>
          <p:nvPr/>
        </p:nvSpPr>
        <p:spPr>
          <a:xfrm>
            <a:off x="1424639" y="2504326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9" name="Can 98">
            <a:extLst>
              <a:ext uri="{FF2B5EF4-FFF2-40B4-BE49-F238E27FC236}">
                <a16:creationId xmlns:a16="http://schemas.microsoft.com/office/drawing/2014/main" id="{454631DE-03C1-EF4B-A52C-478214C1D8F1}"/>
              </a:ext>
            </a:extLst>
          </p:cNvPr>
          <p:cNvSpPr/>
          <p:nvPr/>
        </p:nvSpPr>
        <p:spPr>
          <a:xfrm>
            <a:off x="1511815" y="2419064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9" name="Cloud 58">
            <a:extLst>
              <a:ext uri="{FF2B5EF4-FFF2-40B4-BE49-F238E27FC236}">
                <a16:creationId xmlns:a16="http://schemas.microsoft.com/office/drawing/2014/main" id="{866C3F32-2FD1-0548-83E6-40BCC036F1A4}"/>
              </a:ext>
            </a:extLst>
          </p:cNvPr>
          <p:cNvSpPr/>
          <p:nvPr/>
        </p:nvSpPr>
        <p:spPr bwMode="auto">
          <a:xfrm>
            <a:off x="217054" y="3203214"/>
            <a:ext cx="757453" cy="450945"/>
          </a:xfrm>
          <a:prstGeom prst="cloud">
            <a:avLst/>
          </a:prstGeom>
          <a:solidFill>
            <a:srgbClr val="FFFFFF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94" name="Can 93">
            <a:extLst>
              <a:ext uri="{FF2B5EF4-FFF2-40B4-BE49-F238E27FC236}">
                <a16:creationId xmlns:a16="http://schemas.microsoft.com/office/drawing/2014/main" id="{DDCA5CCD-7AE1-0F41-93FF-60528A1B87B0}"/>
              </a:ext>
            </a:extLst>
          </p:cNvPr>
          <p:cNvSpPr/>
          <p:nvPr/>
        </p:nvSpPr>
        <p:spPr>
          <a:xfrm>
            <a:off x="518801" y="3343172"/>
            <a:ext cx="153958" cy="171027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7" name="Can 106">
            <a:extLst>
              <a:ext uri="{FF2B5EF4-FFF2-40B4-BE49-F238E27FC236}">
                <a16:creationId xmlns:a16="http://schemas.microsoft.com/office/drawing/2014/main" id="{14F3C386-F025-B342-A18B-A5C9F8710260}"/>
              </a:ext>
            </a:extLst>
          </p:cNvPr>
          <p:cNvSpPr/>
          <p:nvPr/>
        </p:nvSpPr>
        <p:spPr bwMode="auto">
          <a:xfrm>
            <a:off x="1789617" y="2422170"/>
            <a:ext cx="114253" cy="149580"/>
          </a:xfrm>
          <a:prstGeom prst="can">
            <a:avLst/>
          </a:prstGeom>
          <a:solidFill>
            <a:srgbClr val="FF6600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A11A96BA-A5AF-2049-BF1C-37B998F50DC4}"/>
              </a:ext>
            </a:extLst>
          </p:cNvPr>
          <p:cNvCxnSpPr>
            <a:cxnSpLocks/>
            <a:stCxn id="76" idx="2"/>
            <a:endCxn id="107" idx="4"/>
          </p:cNvCxnSpPr>
          <p:nvPr/>
        </p:nvCxnSpPr>
        <p:spPr bwMode="auto">
          <a:xfrm flipH="1" flipV="1">
            <a:off x="1903870" y="2496960"/>
            <a:ext cx="1421675" cy="1266280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FF6600"/>
            </a:solidFill>
            <a:prstDash val="sysDash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9" name="Can 108">
            <a:extLst>
              <a:ext uri="{FF2B5EF4-FFF2-40B4-BE49-F238E27FC236}">
                <a16:creationId xmlns:a16="http://schemas.microsoft.com/office/drawing/2014/main" id="{B1F7D892-B03A-CA43-A346-8A815528D070}"/>
              </a:ext>
            </a:extLst>
          </p:cNvPr>
          <p:cNvSpPr/>
          <p:nvPr/>
        </p:nvSpPr>
        <p:spPr bwMode="auto">
          <a:xfrm>
            <a:off x="740809" y="3277699"/>
            <a:ext cx="114253" cy="149580"/>
          </a:xfrm>
          <a:prstGeom prst="can">
            <a:avLst/>
          </a:prstGeom>
          <a:solidFill>
            <a:srgbClr val="FF6600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D4D35E2-40D9-864C-83E7-60965F19C2DD}"/>
              </a:ext>
            </a:extLst>
          </p:cNvPr>
          <p:cNvCxnSpPr>
            <a:cxnSpLocks/>
            <a:endCxn id="109" idx="4"/>
          </p:cNvCxnSpPr>
          <p:nvPr/>
        </p:nvCxnSpPr>
        <p:spPr bwMode="auto">
          <a:xfrm flipH="1" flipV="1">
            <a:off x="855062" y="3352489"/>
            <a:ext cx="2435770" cy="398766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FF6600"/>
            </a:solidFill>
            <a:prstDash val="sysDash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1" name="Can 110">
            <a:extLst>
              <a:ext uri="{FF2B5EF4-FFF2-40B4-BE49-F238E27FC236}">
                <a16:creationId xmlns:a16="http://schemas.microsoft.com/office/drawing/2014/main" id="{0E625007-D947-E34F-96A7-A75B71580D12}"/>
              </a:ext>
            </a:extLst>
          </p:cNvPr>
          <p:cNvSpPr/>
          <p:nvPr/>
        </p:nvSpPr>
        <p:spPr bwMode="auto">
          <a:xfrm>
            <a:off x="931177" y="2600563"/>
            <a:ext cx="114253" cy="149580"/>
          </a:xfrm>
          <a:prstGeom prst="can">
            <a:avLst/>
          </a:prstGeom>
          <a:solidFill>
            <a:srgbClr val="FF6600"/>
          </a:solidFill>
          <a:ln>
            <a:solidFill>
              <a:srgbClr val="14498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sz="105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049F7804-C017-7F42-B2A1-9C8B5445B3FD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925936" y="2665643"/>
            <a:ext cx="2380975" cy="1064112"/>
          </a:xfrm>
          <a:prstGeom prst="line">
            <a:avLst/>
          </a:prstGeom>
          <a:solidFill>
            <a:srgbClr val="CC99FF"/>
          </a:solidFill>
          <a:ln w="57150" cap="flat" cmpd="sng" algn="ctr">
            <a:solidFill>
              <a:srgbClr val="FF6600"/>
            </a:solidFill>
            <a:prstDash val="sysDash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D1B5190-F44E-8548-8B66-401AEFAF1EE6}"/>
              </a:ext>
            </a:extLst>
          </p:cNvPr>
          <p:cNvSpPr txBox="1"/>
          <p:nvPr/>
        </p:nvSpPr>
        <p:spPr>
          <a:xfrm>
            <a:off x="2362380" y="993246"/>
            <a:ext cx="1655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applications deployed to cloud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2808B-C2B6-ED48-B815-22C567148661}"/>
              </a:ext>
            </a:extLst>
          </p:cNvPr>
          <p:cNvSpPr txBox="1"/>
          <p:nvPr/>
        </p:nvSpPr>
        <p:spPr>
          <a:xfrm>
            <a:off x="4664038" y="4360860"/>
            <a:ext cx="4131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6800"/>
                </a:solidFill>
              </a:rPr>
              <a:t>Egeria (orange) is deployed throughout the enterprise</a:t>
            </a:r>
          </a:p>
          <a:p>
            <a:r>
              <a:rPr lang="en-US" sz="1200" b="1" dirty="0">
                <a:solidFill>
                  <a:srgbClr val="FF6800"/>
                </a:solidFill>
              </a:rPr>
              <a:t>and synchronizes metadata between the tools.</a:t>
            </a:r>
          </a:p>
        </p:txBody>
      </p:sp>
    </p:spTree>
    <p:extLst>
      <p:ext uri="{BB962C8B-B14F-4D97-AF65-F5344CB8AC3E}">
        <p14:creationId xmlns:p14="http://schemas.microsoft.com/office/powerpoint/2010/main" val="2870835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2EBAC-6A49-2D48-9CFC-02F784452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Egeria in operation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CE8D62-57E5-5445-BDC6-E5C83FC93EE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8447" y="1027510"/>
            <a:ext cx="2841171" cy="3659981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Egeria’s platform (in blue) runs in each deployment environment (cloud or on premises)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Egeria’s servers (orange circles) are deployed on the platform.  Each server is specialized to support the metadata needs of specific technologies.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The interaction of the servers organizes the metadata exchange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A41A55-9A5C-414F-A698-B17C68ECB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886" y="337395"/>
            <a:ext cx="5508171" cy="4468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E0866D0-6D69-EA42-BD55-CE2005C7BDA6}"/>
              </a:ext>
            </a:extLst>
          </p:cNvPr>
          <p:cNvSpPr/>
          <p:nvPr/>
        </p:nvSpPr>
        <p:spPr>
          <a:xfrm>
            <a:off x="1392384" y="4687491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odpi.github.io</a:t>
            </a:r>
            <a:r>
              <a:rPr lang="en-US" sz="1000" dirty="0"/>
              <a:t>/egeria-docs/guides/planning/guide/</a:t>
            </a:r>
          </a:p>
        </p:txBody>
      </p:sp>
    </p:spTree>
    <p:extLst>
      <p:ext uri="{BB962C8B-B14F-4D97-AF65-F5344CB8AC3E}">
        <p14:creationId xmlns:p14="http://schemas.microsoft.com/office/powerpoint/2010/main" val="3113061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2D818E9-D485-804C-8F1F-EC3D8C86737D}"/>
              </a:ext>
            </a:extLst>
          </p:cNvPr>
          <p:cNvSpPr/>
          <p:nvPr/>
        </p:nvSpPr>
        <p:spPr>
          <a:xfrm>
            <a:off x="6043318" y="1295318"/>
            <a:ext cx="798896" cy="27239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6BEAA8-3086-EC4E-87C9-624D457D9AEC}"/>
              </a:ext>
            </a:extLst>
          </p:cNvPr>
          <p:cNvSpPr/>
          <p:nvPr/>
        </p:nvSpPr>
        <p:spPr>
          <a:xfrm>
            <a:off x="6988198" y="1295320"/>
            <a:ext cx="798896" cy="27239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19D027-1044-1140-9B2A-110D57FF7A9A}"/>
              </a:ext>
            </a:extLst>
          </p:cNvPr>
          <p:cNvSpPr/>
          <p:nvPr/>
        </p:nvSpPr>
        <p:spPr>
          <a:xfrm>
            <a:off x="7931476" y="1296923"/>
            <a:ext cx="798896" cy="27239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9451DC-A1D9-5B4E-B1A6-E8B1C7CF1CB8}"/>
              </a:ext>
            </a:extLst>
          </p:cNvPr>
          <p:cNvSpPr/>
          <p:nvPr/>
        </p:nvSpPr>
        <p:spPr>
          <a:xfrm>
            <a:off x="5101645" y="1295321"/>
            <a:ext cx="798896" cy="27239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C4D13C-445C-F346-B70E-700C5F9AE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Egeria’s OMAG Server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35CBA-A4DA-2448-B9D4-CC43B2B27D2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14</a:t>
            </a:fld>
            <a:endParaRPr lang="en-US" sz="10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48ACB1-C7AC-534B-B4E2-0E02F4E8D5B3}"/>
              </a:ext>
            </a:extLst>
          </p:cNvPr>
          <p:cNvSpPr/>
          <p:nvPr/>
        </p:nvSpPr>
        <p:spPr>
          <a:xfrm>
            <a:off x="5140147" y="1381944"/>
            <a:ext cx="721895" cy="24271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3F1E56-4C90-7243-B811-AF58D600821C}"/>
              </a:ext>
            </a:extLst>
          </p:cNvPr>
          <p:cNvSpPr/>
          <p:nvPr/>
        </p:nvSpPr>
        <p:spPr>
          <a:xfrm>
            <a:off x="6083423" y="1381943"/>
            <a:ext cx="721895" cy="24159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EE910C-226E-1841-A155-2FC6D4D2B992}"/>
              </a:ext>
            </a:extLst>
          </p:cNvPr>
          <p:cNvSpPr/>
          <p:nvPr/>
        </p:nvSpPr>
        <p:spPr>
          <a:xfrm>
            <a:off x="7026699" y="1381944"/>
            <a:ext cx="721895" cy="2415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3A22AE-9F08-1647-94FE-0DA3FBC36FC1}"/>
              </a:ext>
            </a:extLst>
          </p:cNvPr>
          <p:cNvSpPr/>
          <p:nvPr/>
        </p:nvSpPr>
        <p:spPr>
          <a:xfrm>
            <a:off x="7969974" y="1381945"/>
            <a:ext cx="721895" cy="2427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BA616EF-5536-8B44-B369-D54A25898D4F}"/>
              </a:ext>
            </a:extLst>
          </p:cNvPr>
          <p:cNvSpPr/>
          <p:nvPr/>
        </p:nvSpPr>
        <p:spPr>
          <a:xfrm>
            <a:off x="5140147" y="1378748"/>
            <a:ext cx="721895" cy="2427169"/>
          </a:xfrm>
          <a:prstGeom prst="rect">
            <a:avLst/>
          </a:prstGeom>
          <a:solidFill>
            <a:srgbClr val="6DCCDE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Platform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1C05F24-510B-5748-A330-AC75D4B6E9AC}"/>
              </a:ext>
            </a:extLst>
          </p:cNvPr>
          <p:cNvSpPr/>
          <p:nvPr/>
        </p:nvSpPr>
        <p:spPr>
          <a:xfrm>
            <a:off x="6083423" y="1378748"/>
            <a:ext cx="721895" cy="2415939"/>
          </a:xfrm>
          <a:prstGeom prst="rect">
            <a:avLst/>
          </a:prstGeom>
          <a:solidFill>
            <a:srgbClr val="6DCCDE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Platform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CA2B5A7-06B9-6441-B94D-969D4D19D552}"/>
              </a:ext>
            </a:extLst>
          </p:cNvPr>
          <p:cNvSpPr/>
          <p:nvPr/>
        </p:nvSpPr>
        <p:spPr>
          <a:xfrm>
            <a:off x="7026699" y="1378749"/>
            <a:ext cx="721895" cy="2415940"/>
          </a:xfrm>
          <a:prstGeom prst="rect">
            <a:avLst/>
          </a:prstGeom>
          <a:solidFill>
            <a:srgbClr val="6DCCDE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Platform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7692EF-40A7-1840-B5BB-67C324E7C967}"/>
              </a:ext>
            </a:extLst>
          </p:cNvPr>
          <p:cNvSpPr/>
          <p:nvPr/>
        </p:nvSpPr>
        <p:spPr>
          <a:xfrm>
            <a:off x="7969974" y="1378749"/>
            <a:ext cx="721895" cy="2427170"/>
          </a:xfrm>
          <a:prstGeom prst="rect">
            <a:avLst/>
          </a:prstGeom>
          <a:solidFill>
            <a:srgbClr val="6DCCDE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Platform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74673B-54EE-B049-AD94-0DD54DFBCAE0}"/>
              </a:ext>
            </a:extLst>
          </p:cNvPr>
          <p:cNvSpPr/>
          <p:nvPr/>
        </p:nvSpPr>
        <p:spPr>
          <a:xfrm>
            <a:off x="5140146" y="1657062"/>
            <a:ext cx="3551722" cy="375386"/>
          </a:xfrm>
          <a:prstGeom prst="rect">
            <a:avLst/>
          </a:prstGeom>
          <a:solidFill>
            <a:srgbClr val="FF9933">
              <a:alpha val="51000"/>
            </a:srgbClr>
          </a:solidFill>
          <a:ln w="19050">
            <a:solidFill>
              <a:srgbClr val="0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722832-469A-E545-9F19-FA72BD557DDE}"/>
              </a:ext>
            </a:extLst>
          </p:cNvPr>
          <p:cNvSpPr/>
          <p:nvPr/>
        </p:nvSpPr>
        <p:spPr>
          <a:xfrm>
            <a:off x="5140146" y="2213314"/>
            <a:ext cx="3551722" cy="375386"/>
          </a:xfrm>
          <a:prstGeom prst="rect">
            <a:avLst/>
          </a:prstGeom>
          <a:solidFill>
            <a:srgbClr val="FF9933">
              <a:alpha val="51000"/>
            </a:srgbClr>
          </a:solidFill>
          <a:ln w="19050">
            <a:solidFill>
              <a:srgbClr val="0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109037-A55C-1846-B2E4-FE4FFE246A8C}"/>
              </a:ext>
            </a:extLst>
          </p:cNvPr>
          <p:cNvSpPr/>
          <p:nvPr/>
        </p:nvSpPr>
        <p:spPr>
          <a:xfrm>
            <a:off x="5140146" y="2776812"/>
            <a:ext cx="3551722" cy="375386"/>
          </a:xfrm>
          <a:prstGeom prst="rect">
            <a:avLst/>
          </a:prstGeom>
          <a:solidFill>
            <a:srgbClr val="FF9933">
              <a:alpha val="51000"/>
            </a:srgbClr>
          </a:solidFill>
          <a:ln w="19050">
            <a:solidFill>
              <a:srgbClr val="0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D5D4EC-63CA-9445-B7F9-1E560F6B4336}"/>
              </a:ext>
            </a:extLst>
          </p:cNvPr>
          <p:cNvSpPr txBox="1"/>
          <p:nvPr/>
        </p:nvSpPr>
        <p:spPr>
          <a:xfrm>
            <a:off x="7373913" y="878608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Kubernetes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31E071D-0FE1-B94A-8809-41ECCFF62E92}"/>
              </a:ext>
            </a:extLst>
          </p:cNvPr>
          <p:cNvSpPr/>
          <p:nvPr/>
        </p:nvSpPr>
        <p:spPr>
          <a:xfrm>
            <a:off x="439928" y="1638785"/>
            <a:ext cx="1361977" cy="2468291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Platform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F61476-2D0C-3D43-A4F5-C748E1F6ECB1}"/>
              </a:ext>
            </a:extLst>
          </p:cNvPr>
          <p:cNvSpPr/>
          <p:nvPr/>
        </p:nvSpPr>
        <p:spPr>
          <a:xfrm>
            <a:off x="530567" y="1976674"/>
            <a:ext cx="1184709" cy="375386"/>
          </a:xfrm>
          <a:prstGeom prst="rect">
            <a:avLst/>
          </a:prstGeom>
          <a:solidFill>
            <a:srgbClr val="FF9933">
              <a:alpha val="51000"/>
            </a:srgbClr>
          </a:solidFill>
          <a:ln w="19050">
            <a:solidFill>
              <a:srgbClr val="0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121C3D2-8AFF-5243-9219-541AA234434C}"/>
              </a:ext>
            </a:extLst>
          </p:cNvPr>
          <p:cNvSpPr/>
          <p:nvPr/>
        </p:nvSpPr>
        <p:spPr>
          <a:xfrm>
            <a:off x="530567" y="2532925"/>
            <a:ext cx="1184709" cy="375386"/>
          </a:xfrm>
          <a:prstGeom prst="rect">
            <a:avLst/>
          </a:prstGeom>
          <a:solidFill>
            <a:srgbClr val="FF9933">
              <a:alpha val="51000"/>
            </a:srgbClr>
          </a:solidFill>
          <a:ln w="19050">
            <a:solidFill>
              <a:srgbClr val="0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5E1A42F-9915-FF43-AD1A-1F060007A3DD}"/>
              </a:ext>
            </a:extLst>
          </p:cNvPr>
          <p:cNvSpPr/>
          <p:nvPr/>
        </p:nvSpPr>
        <p:spPr>
          <a:xfrm>
            <a:off x="530567" y="3096424"/>
            <a:ext cx="1184709" cy="375386"/>
          </a:xfrm>
          <a:prstGeom prst="rect">
            <a:avLst/>
          </a:prstGeom>
          <a:solidFill>
            <a:srgbClr val="FF9933">
              <a:alpha val="51000"/>
            </a:srgbClr>
          </a:solidFill>
          <a:ln w="19050">
            <a:solidFill>
              <a:srgbClr val="0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533366E-4A72-9D4B-9A42-F6E077EBD019}"/>
              </a:ext>
            </a:extLst>
          </p:cNvPr>
          <p:cNvSpPr txBox="1"/>
          <p:nvPr/>
        </p:nvSpPr>
        <p:spPr>
          <a:xfrm>
            <a:off x="1898902" y="1626270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Multi-tenant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4D57C87-5973-8943-B21F-A381A9EB6B1A}"/>
              </a:ext>
            </a:extLst>
          </p:cNvPr>
          <p:cNvSpPr/>
          <p:nvPr/>
        </p:nvSpPr>
        <p:spPr>
          <a:xfrm>
            <a:off x="2685008" y="3026820"/>
            <a:ext cx="1361977" cy="1080256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Platform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7F50A4D-4320-6641-BAAB-78BB6FC43AF7}"/>
              </a:ext>
            </a:extLst>
          </p:cNvPr>
          <p:cNvSpPr/>
          <p:nvPr/>
        </p:nvSpPr>
        <p:spPr>
          <a:xfrm>
            <a:off x="2773640" y="3175602"/>
            <a:ext cx="1184709" cy="375386"/>
          </a:xfrm>
          <a:prstGeom prst="rect">
            <a:avLst/>
          </a:prstGeom>
          <a:solidFill>
            <a:srgbClr val="FF9933">
              <a:alpha val="51000"/>
            </a:srgbClr>
          </a:solidFill>
          <a:ln w="19050">
            <a:solidFill>
              <a:srgbClr val="0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OMAG Server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4FE38B-5AAD-344B-9E8A-A5E08316DDE8}"/>
              </a:ext>
            </a:extLst>
          </p:cNvPr>
          <p:cNvSpPr txBox="1"/>
          <p:nvPr/>
        </p:nvSpPr>
        <p:spPr>
          <a:xfrm>
            <a:off x="4110800" y="379929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Edge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2B3F7A-7387-6F4F-AB2B-EDF9C369EB13}"/>
              </a:ext>
            </a:extLst>
          </p:cNvPr>
          <p:cNvSpPr/>
          <p:nvPr/>
        </p:nvSpPr>
        <p:spPr>
          <a:xfrm>
            <a:off x="1438003" y="4664068"/>
            <a:ext cx="679214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odpi.github.io</a:t>
            </a:r>
            <a:r>
              <a:rPr lang="en-US" sz="1000" dirty="0"/>
              <a:t>/egeria-docs/concepts/</a:t>
            </a:r>
            <a:r>
              <a:rPr lang="en-US" sz="1000" dirty="0" err="1"/>
              <a:t>omag</a:t>
            </a:r>
            <a:r>
              <a:rPr lang="en-US" sz="1000" dirty="0"/>
              <a:t>-server-platform/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CF0A0-D4F4-734C-9AF9-6B1E972D0E03}"/>
              </a:ext>
            </a:extLst>
          </p:cNvPr>
          <p:cNvSpPr txBox="1"/>
          <p:nvPr/>
        </p:nvSpPr>
        <p:spPr>
          <a:xfrm>
            <a:off x="2076508" y="755497"/>
            <a:ext cx="28889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Open Metadata and Governance</a:t>
            </a:r>
          </a:p>
        </p:txBody>
      </p:sp>
      <p:sp>
        <p:nvSpPr>
          <p:cNvPr id="17" name="Bent Up Arrow 16">
            <a:extLst>
              <a:ext uri="{FF2B5EF4-FFF2-40B4-BE49-F238E27FC236}">
                <a16:creationId xmlns:a16="http://schemas.microsoft.com/office/drawing/2014/main" id="{597CA517-42AA-D349-88B8-31802373C335}"/>
              </a:ext>
            </a:extLst>
          </p:cNvPr>
          <p:cNvSpPr/>
          <p:nvPr/>
        </p:nvSpPr>
        <p:spPr>
          <a:xfrm flipH="1">
            <a:off x="1762894" y="729772"/>
            <a:ext cx="313614" cy="214510"/>
          </a:xfrm>
          <a:prstGeom prst="bentUpArrow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31761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346150E-93C4-9248-8B9C-A8BF217245E7}"/>
              </a:ext>
            </a:extLst>
          </p:cNvPr>
          <p:cNvSpPr/>
          <p:nvPr/>
        </p:nvSpPr>
        <p:spPr>
          <a:xfrm>
            <a:off x="4922378" y="3238856"/>
            <a:ext cx="2794474" cy="1529762"/>
          </a:xfrm>
          <a:prstGeom prst="roundRect">
            <a:avLst/>
          </a:prstGeom>
          <a:solidFill>
            <a:srgbClr val="6DCCDE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7FDDC8-BA42-9141-BBF7-479E91A0E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Egeria’s Open Metadata and Governance (OMAG) Servers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4A646B-1AF6-5842-BB2A-FEFD555B6C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15</a:t>
            </a:fld>
            <a:endParaRPr lang="en-US" sz="1000"/>
          </a:p>
        </p:txBody>
      </p:sp>
      <p:pic>
        <p:nvPicPr>
          <p:cNvPr id="1030" name="Picture 6" descr="Figure 4">
            <a:extLst>
              <a:ext uri="{FF2B5EF4-FFF2-40B4-BE49-F238E27FC236}">
                <a16:creationId xmlns:a16="http://schemas.microsoft.com/office/drawing/2014/main" id="{AE4B4F07-213C-544C-8A3D-8BAA3BFE6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29" y="971205"/>
            <a:ext cx="3193024" cy="1493958"/>
          </a:xfrm>
          <a:prstGeom prst="rect">
            <a:avLst/>
          </a:prstGeom>
          <a:noFill/>
          <a:ln w="57150">
            <a:solidFill>
              <a:srgbClr val="6DCCD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Figure 2">
            <a:extLst>
              <a:ext uri="{FF2B5EF4-FFF2-40B4-BE49-F238E27FC236}">
                <a16:creationId xmlns:a16="http://schemas.microsoft.com/office/drawing/2014/main" id="{D489331B-BCF3-AA49-9314-F1B848159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8589" y="1478422"/>
            <a:ext cx="5672542" cy="3290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E63FFBB-B239-E143-B02A-3E00BE43E134}"/>
              </a:ext>
            </a:extLst>
          </p:cNvPr>
          <p:cNvSpPr txBox="1"/>
          <p:nvPr/>
        </p:nvSpPr>
        <p:spPr>
          <a:xfrm>
            <a:off x="5289847" y="4521546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Cohort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3C8DF1-A9D9-DC40-B6E9-EC10B2087D1E}"/>
              </a:ext>
            </a:extLst>
          </p:cNvPr>
          <p:cNvSpPr txBox="1"/>
          <p:nvPr/>
        </p:nvSpPr>
        <p:spPr>
          <a:xfrm>
            <a:off x="6267845" y="1941943"/>
            <a:ext cx="2837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cohort is the inner ring of</a:t>
            </a:r>
          </a:p>
          <a:p>
            <a:r>
              <a:rPr lang="en-US" dirty="0"/>
              <a:t>peer-to-peer metadata exchange.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AF1270-DCAC-FB41-9A8D-C24581BB1870}"/>
              </a:ext>
            </a:extLst>
          </p:cNvPr>
          <p:cNvSpPr txBox="1"/>
          <p:nvPr/>
        </p:nvSpPr>
        <p:spPr>
          <a:xfrm>
            <a:off x="1037098" y="4122287"/>
            <a:ext cx="369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governance servers provide active exchange of metadata with tools, platforms, pipelines </a:t>
            </a:r>
            <a:r>
              <a:rPr lang="en-US" sz="1200" dirty="0" err="1"/>
              <a:t>etc</a:t>
            </a:r>
            <a:r>
              <a:rPr lang="en-US" sz="1200" dirty="0"/>
              <a:t> and governance of the metadata ecosystem.</a:t>
            </a:r>
          </a:p>
        </p:txBody>
      </p:sp>
    </p:spTree>
    <p:extLst>
      <p:ext uri="{BB962C8B-B14F-4D97-AF65-F5344CB8AC3E}">
        <p14:creationId xmlns:p14="http://schemas.microsoft.com/office/powerpoint/2010/main" val="3783321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 1">
            <a:extLst>
              <a:ext uri="{FF2B5EF4-FFF2-40B4-BE49-F238E27FC236}">
                <a16:creationId xmlns:a16="http://schemas.microsoft.com/office/drawing/2014/main" id="{89A5CBAD-C787-4055-A67B-8815E0B8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Scope of metadata covered</a:t>
            </a:r>
            <a:endParaRPr lang="en-GB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E2467A-7D57-5344-BBD8-F08DA4FD6A4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16</a:t>
            </a:fld>
            <a:endParaRPr lang="en-US" sz="100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18D75081-797D-4740-B7B9-5D93286D1BAF}"/>
              </a:ext>
            </a:extLst>
          </p:cNvPr>
          <p:cNvSpPr/>
          <p:nvPr/>
        </p:nvSpPr>
        <p:spPr>
          <a:xfrm>
            <a:off x="1326624" y="1014443"/>
            <a:ext cx="6536162" cy="3573234"/>
          </a:xfrm>
          <a:prstGeom prst="rect">
            <a:avLst/>
          </a:prstGeom>
          <a:solidFill>
            <a:srgbClr val="1F497D">
              <a:lumMod val="60000"/>
              <a:lumOff val="40000"/>
            </a:srgbClr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grpSp>
        <p:nvGrpSpPr>
          <p:cNvPr id="90" name="Group 9">
            <a:extLst>
              <a:ext uri="{FF2B5EF4-FFF2-40B4-BE49-F238E27FC236}">
                <a16:creationId xmlns:a16="http://schemas.microsoft.com/office/drawing/2014/main" id="{2EE9007A-30B5-3246-9B41-958728999FF5}"/>
              </a:ext>
            </a:extLst>
          </p:cNvPr>
          <p:cNvGrpSpPr>
            <a:grpSpLocks/>
          </p:cNvGrpSpPr>
          <p:nvPr/>
        </p:nvGrpSpPr>
        <p:grpSpPr bwMode="auto">
          <a:xfrm>
            <a:off x="1138314" y="1024287"/>
            <a:ext cx="6768832" cy="3564641"/>
            <a:chOff x="738873" y="2120900"/>
            <a:chExt cx="7509684" cy="4610727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F8EB1EC-4969-AA46-8190-AEABC13A68E4}"/>
                </a:ext>
              </a:extLst>
            </p:cNvPr>
            <p:cNvSpPr/>
            <p:nvPr/>
          </p:nvSpPr>
          <p:spPr>
            <a:xfrm>
              <a:off x="738873" y="2206637"/>
              <a:ext cx="7496984" cy="4524990"/>
            </a:xfrm>
            <a:prstGeom prst="rect">
              <a:avLst/>
            </a:prstGeom>
            <a:solidFill>
              <a:srgbClr val="558ED5"/>
            </a:solidFill>
            <a:ln w="57150" cap="flat" cmpd="sng" algn="ctr">
              <a:solidFill>
                <a:srgbClr val="1F497D"/>
              </a:solidFill>
              <a:prstDash val="sysDash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5E14CF6B-DBEB-E447-83D0-E53D451A16DD}"/>
                </a:ext>
              </a:extLst>
            </p:cNvPr>
            <p:cNvSpPr/>
            <p:nvPr/>
          </p:nvSpPr>
          <p:spPr>
            <a:xfrm>
              <a:off x="3608392" y="2133603"/>
              <a:ext cx="2235153" cy="2153821"/>
            </a:xfrm>
            <a:prstGeom prst="rect">
              <a:avLst/>
            </a:prstGeom>
            <a:solidFill>
              <a:srgbClr val="4BACC6">
                <a:lumMod val="60000"/>
                <a:lumOff val="40000"/>
              </a:srgbClr>
            </a:solidFill>
            <a:ln w="57150" cap="flat" cmpd="sng" algn="ctr">
              <a:solidFill>
                <a:srgbClr val="1F497D"/>
              </a:solidFill>
              <a:prstDash val="sysDash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CD503FD-3A56-AE49-91CC-15EC1A918EDD}"/>
                </a:ext>
              </a:extLst>
            </p:cNvPr>
            <p:cNvSpPr/>
            <p:nvPr/>
          </p:nvSpPr>
          <p:spPr>
            <a:xfrm>
              <a:off x="5695911" y="2135190"/>
              <a:ext cx="2552646" cy="2179933"/>
            </a:xfrm>
            <a:prstGeom prst="rect">
              <a:avLst/>
            </a:prstGeom>
            <a:solidFill>
              <a:srgbClr val="C0504D">
                <a:lumMod val="40000"/>
                <a:lumOff val="60000"/>
              </a:srgbClr>
            </a:solidFill>
            <a:ln w="57150" cap="flat" cmpd="sng" algn="ctr">
              <a:solidFill>
                <a:srgbClr val="1F497D"/>
              </a:solidFill>
              <a:prstDash val="sysDash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11F9F39-C77E-2746-ADE4-91E0EC9D2605}"/>
                </a:ext>
              </a:extLst>
            </p:cNvPr>
            <p:cNvSpPr/>
            <p:nvPr/>
          </p:nvSpPr>
          <p:spPr>
            <a:xfrm>
              <a:off x="738874" y="2120900"/>
              <a:ext cx="3044543" cy="3064441"/>
            </a:xfrm>
            <a:prstGeom prst="rect">
              <a:avLst/>
            </a:prstGeom>
            <a:solidFill>
              <a:srgbClr val="9BBB59">
                <a:lumMod val="60000"/>
                <a:lumOff val="40000"/>
              </a:srgbClr>
            </a:solidFill>
            <a:ln w="57150" cap="flat" cmpd="sng" algn="ctr">
              <a:solidFill>
                <a:srgbClr val="1F497D"/>
              </a:solidFill>
              <a:prstDash val="sysDash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FC2228EA-CB89-014B-9E4A-9B45947159D4}"/>
                </a:ext>
              </a:extLst>
            </p:cNvPr>
            <p:cNvSpPr/>
            <p:nvPr/>
          </p:nvSpPr>
          <p:spPr>
            <a:xfrm>
              <a:off x="5695911" y="4130892"/>
              <a:ext cx="2538360" cy="1081492"/>
            </a:xfrm>
            <a:prstGeom prst="rect">
              <a:avLst/>
            </a:prstGeom>
            <a:solidFill>
              <a:srgbClr val="4F81BD">
                <a:lumMod val="40000"/>
                <a:lumOff val="60000"/>
              </a:srgbClr>
            </a:solidFill>
            <a:ln w="57150" cap="flat" cmpd="sng" algn="ctr">
              <a:solidFill>
                <a:srgbClr val="1F497D"/>
              </a:solidFill>
              <a:prstDash val="sysDash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endParaRPr>
            </a:p>
          </p:txBody>
        </p:sp>
      </p:grpSp>
      <p:sp>
        <p:nvSpPr>
          <p:cNvPr id="96" name="Rectangle 95">
            <a:extLst>
              <a:ext uri="{FF2B5EF4-FFF2-40B4-BE49-F238E27FC236}">
                <a16:creationId xmlns:a16="http://schemas.microsoft.com/office/drawing/2014/main" id="{BB2EA555-6BD0-C842-B148-5383D4BB1A2D}"/>
              </a:ext>
            </a:extLst>
          </p:cNvPr>
          <p:cNvSpPr/>
          <p:nvPr/>
        </p:nvSpPr>
        <p:spPr>
          <a:xfrm>
            <a:off x="1241040" y="1475906"/>
            <a:ext cx="1863702" cy="661213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Policy Metadata (Principles, Regulations, Standards, Approaches, Rule Specifications, Roles and Metrics)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80ACD089-0E59-154D-8E78-EE8621DB83F1}"/>
              </a:ext>
            </a:extLst>
          </p:cNvPr>
          <p:cNvSpPr/>
          <p:nvPr/>
        </p:nvSpPr>
        <p:spPr>
          <a:xfrm>
            <a:off x="1243606" y="2712264"/>
            <a:ext cx="833900" cy="596453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Governance Actions and Processes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1EC67F7-EA08-D34B-91E5-0D58B4A72CA5}"/>
              </a:ext>
            </a:extLst>
          </p:cNvPr>
          <p:cNvSpPr/>
          <p:nvPr/>
        </p:nvSpPr>
        <p:spPr>
          <a:xfrm>
            <a:off x="4043968" y="2787259"/>
            <a:ext cx="1415263" cy="1719314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99" name="Up-Down Arrow 98">
            <a:extLst>
              <a:ext uri="{FF2B5EF4-FFF2-40B4-BE49-F238E27FC236}">
                <a16:creationId xmlns:a16="http://schemas.microsoft.com/office/drawing/2014/main" id="{4E694F46-D1BE-DC4B-9995-CCE474D39480}"/>
              </a:ext>
            </a:extLst>
          </p:cNvPr>
          <p:cNvSpPr/>
          <p:nvPr/>
        </p:nvSpPr>
        <p:spPr>
          <a:xfrm>
            <a:off x="4624864" y="2500198"/>
            <a:ext cx="161361" cy="295646"/>
          </a:xfrm>
          <a:prstGeom prst="upDown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355C212-37CA-B64D-B8C9-ADD7D2AC31A7}"/>
              </a:ext>
            </a:extLst>
          </p:cNvPr>
          <p:cNvSpPr txBox="1"/>
          <p:nvPr/>
        </p:nvSpPr>
        <p:spPr bwMode="auto">
          <a:xfrm>
            <a:off x="5562697" y="1444563"/>
            <a:ext cx="78178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latin typeface="Calibri" pitchFamily="-1" charset="0"/>
                <a:ea typeface="ＭＳ Ｐゴシック" charset="0"/>
              </a:rPr>
              <a:t>Augmentation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DD839FF-3BB8-5040-B1B2-40BE4DD5EB02}"/>
              </a:ext>
            </a:extLst>
          </p:cNvPr>
          <p:cNvSpPr txBox="1"/>
          <p:nvPr/>
        </p:nvSpPr>
        <p:spPr bwMode="auto">
          <a:xfrm>
            <a:off x="4804598" y="2472940"/>
            <a:ext cx="55656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latin typeface="Calibri" pitchFamily="-1" charset="0"/>
                <a:ea typeface="ＭＳ Ｐゴシック" charset="0"/>
              </a:rPr>
              <a:t>Mapping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82A757D-4A01-8B4B-B266-8C63279278A9}"/>
              </a:ext>
            </a:extLst>
          </p:cNvPr>
          <p:cNvSpPr txBox="1"/>
          <p:nvPr/>
        </p:nvSpPr>
        <p:spPr bwMode="auto">
          <a:xfrm>
            <a:off x="1705284" y="2521502"/>
            <a:ext cx="85652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latin typeface="Calibri" pitchFamily="-1" charset="0"/>
                <a:ea typeface="ＭＳ Ｐゴシック" charset="0"/>
              </a:rPr>
              <a:t>Implementation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CF722D9-C3E2-9543-93E6-A604B17023EA}"/>
              </a:ext>
            </a:extLst>
          </p:cNvPr>
          <p:cNvSpPr/>
          <p:nvPr/>
        </p:nvSpPr>
        <p:spPr>
          <a:xfrm>
            <a:off x="4042619" y="1486785"/>
            <a:ext cx="1446313" cy="54813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Business Objects and Relationships, Taxonomies and Ontologies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A24A2389-DB2B-0C45-B18B-33D524FF3CA1}"/>
              </a:ext>
            </a:extLst>
          </p:cNvPr>
          <p:cNvSpPr/>
          <p:nvPr/>
        </p:nvSpPr>
        <p:spPr>
          <a:xfrm>
            <a:off x="4040700" y="2264612"/>
            <a:ext cx="1426580" cy="23195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Business Attributes</a:t>
            </a:r>
          </a:p>
        </p:txBody>
      </p:sp>
      <p:sp>
        <p:nvSpPr>
          <p:cNvPr id="105" name="Up-Down Arrow 104">
            <a:extLst>
              <a:ext uri="{FF2B5EF4-FFF2-40B4-BE49-F238E27FC236}">
                <a16:creationId xmlns:a16="http://schemas.microsoft.com/office/drawing/2014/main" id="{1F7045C6-60CB-264C-BF19-196328FBF302}"/>
              </a:ext>
            </a:extLst>
          </p:cNvPr>
          <p:cNvSpPr/>
          <p:nvPr/>
        </p:nvSpPr>
        <p:spPr>
          <a:xfrm>
            <a:off x="4630923" y="1990342"/>
            <a:ext cx="161362" cy="294409"/>
          </a:xfrm>
          <a:prstGeom prst="upDown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1A8D7BCF-BA82-1E4C-B4B7-FA323E475962}"/>
              </a:ext>
            </a:extLst>
          </p:cNvPr>
          <p:cNvSpPr txBox="1"/>
          <p:nvPr/>
        </p:nvSpPr>
        <p:spPr bwMode="auto">
          <a:xfrm>
            <a:off x="4704896" y="2038667"/>
            <a:ext cx="71806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latin typeface="Calibri" pitchFamily="-1" charset="0"/>
                <a:ea typeface="ＭＳ Ｐゴシック" charset="0"/>
              </a:rPr>
              <a:t>Organization</a:t>
            </a:r>
          </a:p>
        </p:txBody>
      </p:sp>
      <p:sp>
        <p:nvSpPr>
          <p:cNvPr id="107" name="Bent Arrow 106">
            <a:extLst>
              <a:ext uri="{FF2B5EF4-FFF2-40B4-BE49-F238E27FC236}">
                <a16:creationId xmlns:a16="http://schemas.microsoft.com/office/drawing/2014/main" id="{D0B70103-A6C9-4042-9BB8-4C2858358FDC}"/>
              </a:ext>
            </a:extLst>
          </p:cNvPr>
          <p:cNvSpPr/>
          <p:nvPr/>
        </p:nvSpPr>
        <p:spPr>
          <a:xfrm flipV="1">
            <a:off x="3757963" y="2236410"/>
            <a:ext cx="376316" cy="785596"/>
          </a:xfrm>
          <a:prstGeom prst="bentArrow">
            <a:avLst>
              <a:gd name="adj1" fmla="val 10370"/>
              <a:gd name="adj2" fmla="val 14028"/>
              <a:gd name="adj3" fmla="val 25000"/>
              <a:gd name="adj4" fmla="val 43750"/>
            </a:avLst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08" name="Bent Arrow 107">
            <a:extLst>
              <a:ext uri="{FF2B5EF4-FFF2-40B4-BE49-F238E27FC236}">
                <a16:creationId xmlns:a16="http://schemas.microsoft.com/office/drawing/2014/main" id="{DBFCE29E-0FC0-454D-91AC-128CACC76F92}"/>
              </a:ext>
            </a:extLst>
          </p:cNvPr>
          <p:cNvSpPr/>
          <p:nvPr/>
        </p:nvSpPr>
        <p:spPr>
          <a:xfrm flipV="1">
            <a:off x="3753679" y="1700785"/>
            <a:ext cx="377747" cy="675186"/>
          </a:xfrm>
          <a:prstGeom prst="bentArrow">
            <a:avLst>
              <a:gd name="adj1" fmla="val 10370"/>
              <a:gd name="adj2" fmla="val 14028"/>
              <a:gd name="adj3" fmla="val 25000"/>
              <a:gd name="adj4" fmla="val 43750"/>
            </a:avLst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09" name="Bent Arrow 108">
            <a:extLst>
              <a:ext uri="{FF2B5EF4-FFF2-40B4-BE49-F238E27FC236}">
                <a16:creationId xmlns:a16="http://schemas.microsoft.com/office/drawing/2014/main" id="{31D14843-85E5-4747-B6D0-899B9712F23D}"/>
              </a:ext>
            </a:extLst>
          </p:cNvPr>
          <p:cNvSpPr/>
          <p:nvPr/>
        </p:nvSpPr>
        <p:spPr>
          <a:xfrm flipH="1" flipV="1">
            <a:off x="5443368" y="2385552"/>
            <a:ext cx="376315" cy="785596"/>
          </a:xfrm>
          <a:prstGeom prst="bentArrow">
            <a:avLst>
              <a:gd name="adj1" fmla="val 10370"/>
              <a:gd name="adj2" fmla="val 14028"/>
              <a:gd name="adj3" fmla="val 25000"/>
              <a:gd name="adj4" fmla="val 43750"/>
            </a:avLst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8A623A7-BE4B-D147-87A5-C286F908054A}"/>
              </a:ext>
            </a:extLst>
          </p:cNvPr>
          <p:cNvSpPr/>
          <p:nvPr/>
        </p:nvSpPr>
        <p:spPr>
          <a:xfrm>
            <a:off x="6234748" y="1072136"/>
            <a:ext cx="1587164" cy="79787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Teaming Metadata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(people profiles, communities, projects, 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notebooks, …)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43E17271-00F7-2C49-9487-C52841381281}"/>
              </a:ext>
            </a:extLst>
          </p:cNvPr>
          <p:cNvSpPr/>
          <p:nvPr/>
        </p:nvSpPr>
        <p:spPr>
          <a:xfrm>
            <a:off x="6245830" y="2629012"/>
            <a:ext cx="1576099" cy="290264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Models and Schemas</a:t>
            </a:r>
          </a:p>
        </p:txBody>
      </p:sp>
      <p:sp>
        <p:nvSpPr>
          <p:cNvPr id="112" name="Bent Arrow 111">
            <a:extLst>
              <a:ext uri="{FF2B5EF4-FFF2-40B4-BE49-F238E27FC236}">
                <a16:creationId xmlns:a16="http://schemas.microsoft.com/office/drawing/2014/main" id="{6DF5EA13-C103-AC47-B717-42F83D43F56A}"/>
              </a:ext>
            </a:extLst>
          </p:cNvPr>
          <p:cNvSpPr/>
          <p:nvPr/>
        </p:nvSpPr>
        <p:spPr>
          <a:xfrm flipV="1">
            <a:off x="5781052" y="2394039"/>
            <a:ext cx="436411" cy="785596"/>
          </a:xfrm>
          <a:prstGeom prst="bentArrow">
            <a:avLst>
              <a:gd name="adj1" fmla="val 10370"/>
              <a:gd name="adj2" fmla="val 14028"/>
              <a:gd name="adj3" fmla="val 25000"/>
              <a:gd name="adj4" fmla="val 43750"/>
            </a:avLst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D26E843B-C494-4340-B928-5A7071174C75}"/>
              </a:ext>
            </a:extLst>
          </p:cNvPr>
          <p:cNvSpPr/>
          <p:nvPr/>
        </p:nvSpPr>
        <p:spPr bwMode="auto">
          <a:xfrm>
            <a:off x="3554986" y="1114419"/>
            <a:ext cx="280990" cy="216544"/>
          </a:xfrm>
          <a:prstGeom prst="ellipse">
            <a:avLst/>
          </a:prstGeom>
          <a:solidFill>
            <a:srgbClr val="FFCC33"/>
          </a:solidFill>
          <a:ln w="9525" cap="flat" cmpd="sng" algn="ctr">
            <a:solidFill>
              <a:srgbClr val="F79646">
                <a:lumMod val="7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E46C0A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4</a:t>
            </a:r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E50612A3-2756-FC47-A1E0-2066DEDD95A0}"/>
              </a:ext>
            </a:extLst>
          </p:cNvPr>
          <p:cNvSpPr/>
          <p:nvPr/>
        </p:nvSpPr>
        <p:spPr bwMode="auto">
          <a:xfrm>
            <a:off x="4108286" y="1979043"/>
            <a:ext cx="282093" cy="216544"/>
          </a:xfrm>
          <a:prstGeom prst="ellipse">
            <a:avLst/>
          </a:prstGeom>
          <a:solidFill>
            <a:srgbClr val="FFCC33"/>
          </a:solidFill>
          <a:ln w="9525" cap="flat" cmpd="sng" algn="ctr">
            <a:solidFill>
              <a:srgbClr val="F79646">
                <a:lumMod val="7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E46C0A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3</a:t>
            </a: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348177A8-C95E-E245-B451-CCF907BC90A0}"/>
              </a:ext>
            </a:extLst>
          </p:cNvPr>
          <p:cNvSpPr/>
          <p:nvPr/>
        </p:nvSpPr>
        <p:spPr bwMode="auto">
          <a:xfrm>
            <a:off x="5804532" y="1150436"/>
            <a:ext cx="280990" cy="217524"/>
          </a:xfrm>
          <a:prstGeom prst="ellipse">
            <a:avLst/>
          </a:prstGeom>
          <a:solidFill>
            <a:srgbClr val="FFCC33"/>
          </a:solidFill>
          <a:ln w="9525" cap="flat" cmpd="sng" algn="ctr">
            <a:solidFill>
              <a:srgbClr val="F79646">
                <a:lumMod val="7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E46C0A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1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906CAC14-6FFA-6643-95A4-187722DE2D90}"/>
              </a:ext>
            </a:extLst>
          </p:cNvPr>
          <p:cNvSpPr/>
          <p:nvPr/>
        </p:nvSpPr>
        <p:spPr bwMode="auto">
          <a:xfrm>
            <a:off x="5774704" y="3171063"/>
            <a:ext cx="280990" cy="217524"/>
          </a:xfrm>
          <a:prstGeom prst="ellipse">
            <a:avLst/>
          </a:prstGeom>
          <a:solidFill>
            <a:srgbClr val="FFCC33"/>
          </a:solidFill>
          <a:ln w="9525" cap="flat" cmpd="sng" algn="ctr">
            <a:solidFill>
              <a:srgbClr val="F79646">
                <a:lumMod val="7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E46C0A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5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7DE15DE1-7DB5-2A47-BC21-BC98E557E1DD}"/>
              </a:ext>
            </a:extLst>
          </p:cNvPr>
          <p:cNvSpPr/>
          <p:nvPr/>
        </p:nvSpPr>
        <p:spPr>
          <a:xfrm>
            <a:off x="3981239" y="3678166"/>
            <a:ext cx="150399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kern="12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rPr>
              <a:t>Physical Asset Descriptions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kern="12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rPr>
              <a:t>(Data stores, APIs,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kern="12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rPr>
              <a:t>models and components)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F3F664C8-E20C-644D-8EB5-C3845235CCF8}"/>
              </a:ext>
            </a:extLst>
          </p:cNvPr>
          <p:cNvSpPr/>
          <p:nvPr/>
        </p:nvSpPr>
        <p:spPr>
          <a:xfrm>
            <a:off x="3983361" y="2897738"/>
            <a:ext cx="14720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kern="12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rPr>
              <a:t>Asset Collections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kern="12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rPr>
              <a:t>(Sets, Typed Sets, Type Organized Sets)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094CFF74-7743-494B-BD60-D125F7E124A5}"/>
              </a:ext>
            </a:extLst>
          </p:cNvPr>
          <p:cNvSpPr/>
          <p:nvPr/>
        </p:nvSpPr>
        <p:spPr>
          <a:xfrm>
            <a:off x="4029181" y="3450179"/>
            <a:ext cx="144791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kern="12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rPr>
              <a:t>Information Views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397F49D7-7EC0-5849-A63B-974BB658694B}"/>
              </a:ext>
            </a:extLst>
          </p:cNvPr>
          <p:cNvSpPr/>
          <p:nvPr/>
        </p:nvSpPr>
        <p:spPr>
          <a:xfrm>
            <a:off x="2262849" y="2703630"/>
            <a:ext cx="827251" cy="605087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Rights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Management</a:t>
            </a:r>
          </a:p>
        </p:txBody>
      </p:sp>
      <p:sp>
        <p:nvSpPr>
          <p:cNvPr id="121" name="Left-Right Arrow 120">
            <a:extLst>
              <a:ext uri="{FF2B5EF4-FFF2-40B4-BE49-F238E27FC236}">
                <a16:creationId xmlns:a16="http://schemas.microsoft.com/office/drawing/2014/main" id="{E2B81A27-A1D0-5243-9D50-C1FD6CC7327C}"/>
              </a:ext>
            </a:extLst>
          </p:cNvPr>
          <p:cNvSpPr/>
          <p:nvPr/>
        </p:nvSpPr>
        <p:spPr>
          <a:xfrm flipV="1">
            <a:off x="2048172" y="2948119"/>
            <a:ext cx="249471" cy="144494"/>
          </a:xfrm>
          <a:prstGeom prst="leftRight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660DED7D-F507-7847-B9DD-6703488A1502}"/>
              </a:ext>
            </a:extLst>
          </p:cNvPr>
          <p:cNvSpPr/>
          <p:nvPr/>
        </p:nvSpPr>
        <p:spPr>
          <a:xfrm>
            <a:off x="6248513" y="2996286"/>
            <a:ext cx="1576099" cy="280474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Reference Data</a:t>
            </a:r>
          </a:p>
        </p:txBody>
      </p:sp>
      <p:sp>
        <p:nvSpPr>
          <p:cNvPr id="123" name="Bent Arrow 122">
            <a:extLst>
              <a:ext uri="{FF2B5EF4-FFF2-40B4-BE49-F238E27FC236}">
                <a16:creationId xmlns:a16="http://schemas.microsoft.com/office/drawing/2014/main" id="{BA57BC14-E11E-4242-BF70-410F48C32F87}"/>
              </a:ext>
            </a:extLst>
          </p:cNvPr>
          <p:cNvSpPr/>
          <p:nvPr/>
        </p:nvSpPr>
        <p:spPr>
          <a:xfrm flipV="1">
            <a:off x="5783735" y="2067090"/>
            <a:ext cx="436411" cy="785596"/>
          </a:xfrm>
          <a:prstGeom prst="bentArrow">
            <a:avLst>
              <a:gd name="adj1" fmla="val 10370"/>
              <a:gd name="adj2" fmla="val 14028"/>
              <a:gd name="adj3" fmla="val 25000"/>
              <a:gd name="adj4" fmla="val 43750"/>
            </a:avLst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24" name="Bent Arrow 123">
            <a:extLst>
              <a:ext uri="{FF2B5EF4-FFF2-40B4-BE49-F238E27FC236}">
                <a16:creationId xmlns:a16="http://schemas.microsoft.com/office/drawing/2014/main" id="{41F45D29-C506-4646-B05A-852E742C933A}"/>
              </a:ext>
            </a:extLst>
          </p:cNvPr>
          <p:cNvSpPr/>
          <p:nvPr/>
        </p:nvSpPr>
        <p:spPr>
          <a:xfrm flipH="1" flipV="1">
            <a:off x="5444797" y="1700785"/>
            <a:ext cx="377747" cy="686546"/>
          </a:xfrm>
          <a:prstGeom prst="bentArrow">
            <a:avLst>
              <a:gd name="adj1" fmla="val 10370"/>
              <a:gd name="adj2" fmla="val 14028"/>
              <a:gd name="adj3" fmla="val 25000"/>
              <a:gd name="adj4" fmla="val 43750"/>
            </a:avLst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25" name="Left-Right Arrow 124">
            <a:extLst>
              <a:ext uri="{FF2B5EF4-FFF2-40B4-BE49-F238E27FC236}">
                <a16:creationId xmlns:a16="http://schemas.microsoft.com/office/drawing/2014/main" id="{D8F99565-4DEB-DA40-B8DA-BDBFE8033302}"/>
              </a:ext>
            </a:extLst>
          </p:cNvPr>
          <p:cNvSpPr/>
          <p:nvPr/>
        </p:nvSpPr>
        <p:spPr>
          <a:xfrm>
            <a:off x="5477678" y="1616322"/>
            <a:ext cx="777872" cy="131423"/>
          </a:xfrm>
          <a:prstGeom prst="leftRight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26" name="Bent Arrow 125">
            <a:extLst>
              <a:ext uri="{FF2B5EF4-FFF2-40B4-BE49-F238E27FC236}">
                <a16:creationId xmlns:a16="http://schemas.microsoft.com/office/drawing/2014/main" id="{2320F583-2093-EB43-9684-B27A9F3F078A}"/>
              </a:ext>
            </a:extLst>
          </p:cNvPr>
          <p:cNvSpPr/>
          <p:nvPr/>
        </p:nvSpPr>
        <p:spPr>
          <a:xfrm rot="5400000" flipH="1" flipV="1">
            <a:off x="5873000" y="1715320"/>
            <a:ext cx="561566" cy="482199"/>
          </a:xfrm>
          <a:prstGeom prst="bentArrow">
            <a:avLst>
              <a:gd name="adj1" fmla="val 9718"/>
              <a:gd name="adj2" fmla="val 12060"/>
              <a:gd name="adj3" fmla="val 11839"/>
              <a:gd name="adj4" fmla="val 43750"/>
            </a:avLst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84F72688-1E1F-294E-BEDD-6AE1380699E4}"/>
              </a:ext>
            </a:extLst>
          </p:cNvPr>
          <p:cNvSpPr/>
          <p:nvPr/>
        </p:nvSpPr>
        <p:spPr>
          <a:xfrm>
            <a:off x="6241703" y="1942428"/>
            <a:ext cx="1580247" cy="503778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Feedback Metadata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(tags, comments, ratings, …)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5DFFC7A-41DA-AE4C-852F-88E3666F87B3}"/>
              </a:ext>
            </a:extLst>
          </p:cNvPr>
          <p:cNvSpPr/>
          <p:nvPr/>
        </p:nvSpPr>
        <p:spPr>
          <a:xfrm rot="5400000">
            <a:off x="2419695" y="2283948"/>
            <a:ext cx="1844296" cy="239393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Classification Schemes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EE2A8D39-2A44-2F4A-96FC-D7B9E6E3C292}"/>
              </a:ext>
            </a:extLst>
          </p:cNvPr>
          <p:cNvSpPr txBox="1"/>
          <p:nvPr/>
        </p:nvSpPr>
        <p:spPr bwMode="auto">
          <a:xfrm rot="5400000">
            <a:off x="3311312" y="2253240"/>
            <a:ext cx="72783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solidFill>
                  <a:prstClr val="black"/>
                </a:solidFill>
                <a:latin typeface="Calibri" pitchFamily="-1" charset="0"/>
                <a:ea typeface="ＭＳ Ｐゴシック" charset="0"/>
              </a:rPr>
              <a:t>Classification</a:t>
            </a:r>
          </a:p>
        </p:txBody>
      </p:sp>
      <p:sp>
        <p:nvSpPr>
          <p:cNvPr id="130" name="Left-Right Arrow 129">
            <a:extLst>
              <a:ext uri="{FF2B5EF4-FFF2-40B4-BE49-F238E27FC236}">
                <a16:creationId xmlns:a16="http://schemas.microsoft.com/office/drawing/2014/main" id="{AAE022B0-B7B6-B947-9FB4-C07DCDAE0726}"/>
              </a:ext>
            </a:extLst>
          </p:cNvPr>
          <p:cNvSpPr/>
          <p:nvPr/>
        </p:nvSpPr>
        <p:spPr>
          <a:xfrm>
            <a:off x="3046042" y="2959909"/>
            <a:ext cx="205446" cy="139268"/>
          </a:xfrm>
          <a:prstGeom prst="leftRight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31" name="Left-Right Arrow 130">
            <a:extLst>
              <a:ext uri="{FF2B5EF4-FFF2-40B4-BE49-F238E27FC236}">
                <a16:creationId xmlns:a16="http://schemas.microsoft.com/office/drawing/2014/main" id="{09D45480-A0C5-7145-8363-710BC210AFD8}"/>
              </a:ext>
            </a:extLst>
          </p:cNvPr>
          <p:cNvSpPr/>
          <p:nvPr/>
        </p:nvSpPr>
        <p:spPr>
          <a:xfrm>
            <a:off x="3099276" y="1654218"/>
            <a:ext cx="152285" cy="76723"/>
          </a:xfrm>
          <a:prstGeom prst="leftRight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32" name="Left-Right Arrow 131">
            <a:extLst>
              <a:ext uri="{FF2B5EF4-FFF2-40B4-BE49-F238E27FC236}">
                <a16:creationId xmlns:a16="http://schemas.microsoft.com/office/drawing/2014/main" id="{A07D2591-D5D7-FC4B-871F-F32E1C45A409}"/>
              </a:ext>
            </a:extLst>
          </p:cNvPr>
          <p:cNvSpPr/>
          <p:nvPr/>
        </p:nvSpPr>
        <p:spPr>
          <a:xfrm>
            <a:off x="3442263" y="1650460"/>
            <a:ext cx="676276" cy="100705"/>
          </a:xfrm>
          <a:prstGeom prst="leftRight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35DDEB87-E8E5-294F-83B9-776E1404FC35}"/>
              </a:ext>
            </a:extLst>
          </p:cNvPr>
          <p:cNvSpPr/>
          <p:nvPr/>
        </p:nvSpPr>
        <p:spPr>
          <a:xfrm>
            <a:off x="1246370" y="1101862"/>
            <a:ext cx="2237427" cy="236612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Strategy</a:t>
            </a:r>
          </a:p>
        </p:txBody>
      </p:sp>
      <p:sp>
        <p:nvSpPr>
          <p:cNvPr id="134" name="Up-Down Arrow 133">
            <a:extLst>
              <a:ext uri="{FF2B5EF4-FFF2-40B4-BE49-F238E27FC236}">
                <a16:creationId xmlns:a16="http://schemas.microsoft.com/office/drawing/2014/main" id="{6DA12C44-527C-C941-B6DE-A934C669B51D}"/>
              </a:ext>
            </a:extLst>
          </p:cNvPr>
          <p:cNvSpPr/>
          <p:nvPr/>
        </p:nvSpPr>
        <p:spPr>
          <a:xfrm>
            <a:off x="2103117" y="1316508"/>
            <a:ext cx="148410" cy="204154"/>
          </a:xfrm>
          <a:prstGeom prst="upDown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1A64F194-F58B-0C42-A37B-F3B48E633BFE}"/>
              </a:ext>
            </a:extLst>
          </p:cNvPr>
          <p:cNvSpPr/>
          <p:nvPr/>
        </p:nvSpPr>
        <p:spPr>
          <a:xfrm>
            <a:off x="4046044" y="1098455"/>
            <a:ext cx="1432089" cy="23195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Subject Area Definition</a:t>
            </a:r>
          </a:p>
        </p:txBody>
      </p:sp>
      <p:sp>
        <p:nvSpPr>
          <p:cNvPr id="136" name="Up-Down Arrow 135">
            <a:extLst>
              <a:ext uri="{FF2B5EF4-FFF2-40B4-BE49-F238E27FC236}">
                <a16:creationId xmlns:a16="http://schemas.microsoft.com/office/drawing/2014/main" id="{4636334A-7DEE-4343-83E6-81AEB60673D6}"/>
              </a:ext>
            </a:extLst>
          </p:cNvPr>
          <p:cNvSpPr/>
          <p:nvPr/>
        </p:nvSpPr>
        <p:spPr>
          <a:xfrm>
            <a:off x="4650675" y="1309686"/>
            <a:ext cx="148410" cy="204154"/>
          </a:xfrm>
          <a:prstGeom prst="upDown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6F3E5FE2-953A-8541-965B-56426DD39697}"/>
              </a:ext>
            </a:extLst>
          </p:cNvPr>
          <p:cNvSpPr/>
          <p:nvPr/>
        </p:nvSpPr>
        <p:spPr>
          <a:xfrm>
            <a:off x="1232566" y="2326206"/>
            <a:ext cx="1858413" cy="228952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Campaigns and Projects</a:t>
            </a:r>
          </a:p>
        </p:txBody>
      </p:sp>
      <p:sp>
        <p:nvSpPr>
          <p:cNvPr id="138" name="Up-Down Arrow 137">
            <a:extLst>
              <a:ext uri="{FF2B5EF4-FFF2-40B4-BE49-F238E27FC236}">
                <a16:creationId xmlns:a16="http://schemas.microsoft.com/office/drawing/2014/main" id="{989A14E5-429F-1842-8765-C167F0C11871}"/>
              </a:ext>
            </a:extLst>
          </p:cNvPr>
          <p:cNvSpPr/>
          <p:nvPr/>
        </p:nvSpPr>
        <p:spPr>
          <a:xfrm>
            <a:off x="2107121" y="2130261"/>
            <a:ext cx="148410" cy="204154"/>
          </a:xfrm>
          <a:prstGeom prst="upDown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39" name="Up-Down Arrow 138">
            <a:extLst>
              <a:ext uri="{FF2B5EF4-FFF2-40B4-BE49-F238E27FC236}">
                <a16:creationId xmlns:a16="http://schemas.microsoft.com/office/drawing/2014/main" id="{CD3D2128-62FD-1348-A7D9-2BBB3527B7F1}"/>
              </a:ext>
            </a:extLst>
          </p:cNvPr>
          <p:cNvSpPr/>
          <p:nvPr/>
        </p:nvSpPr>
        <p:spPr>
          <a:xfrm>
            <a:off x="3262884" y="1310418"/>
            <a:ext cx="148410" cy="204154"/>
          </a:xfrm>
          <a:prstGeom prst="upDown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40" name="Up-Down Arrow 139">
            <a:extLst>
              <a:ext uri="{FF2B5EF4-FFF2-40B4-BE49-F238E27FC236}">
                <a16:creationId xmlns:a16="http://schemas.microsoft.com/office/drawing/2014/main" id="{4DF0C4C6-5C8A-DE47-9BEE-874F1F116E2E}"/>
              </a:ext>
            </a:extLst>
          </p:cNvPr>
          <p:cNvSpPr/>
          <p:nvPr/>
        </p:nvSpPr>
        <p:spPr>
          <a:xfrm>
            <a:off x="1584207" y="2536131"/>
            <a:ext cx="148410" cy="204154"/>
          </a:xfrm>
          <a:prstGeom prst="upDown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41" name="Up-Down Arrow 140">
            <a:extLst>
              <a:ext uri="{FF2B5EF4-FFF2-40B4-BE49-F238E27FC236}">
                <a16:creationId xmlns:a16="http://schemas.microsoft.com/office/drawing/2014/main" id="{22995FA8-2547-404C-AD4C-4ECA91D41874}"/>
              </a:ext>
            </a:extLst>
          </p:cNvPr>
          <p:cNvSpPr/>
          <p:nvPr/>
        </p:nvSpPr>
        <p:spPr>
          <a:xfrm>
            <a:off x="2602026" y="2539228"/>
            <a:ext cx="148410" cy="204154"/>
          </a:xfrm>
          <a:prstGeom prst="upDown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B0F35B8B-9747-974F-9DCB-55F1A6BE0DF9}"/>
              </a:ext>
            </a:extLst>
          </p:cNvPr>
          <p:cNvSpPr txBox="1"/>
          <p:nvPr/>
        </p:nvSpPr>
        <p:spPr bwMode="auto">
          <a:xfrm>
            <a:off x="2264931" y="2125810"/>
            <a:ext cx="49244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latin typeface="Calibri" pitchFamily="-1" charset="0"/>
                <a:ea typeface="ＭＳ Ｐゴシック" charset="0"/>
              </a:rPr>
              <a:t>Rollout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D8B5146A-069E-3349-89C6-B74E6A27A299}"/>
              </a:ext>
            </a:extLst>
          </p:cNvPr>
          <p:cNvSpPr/>
          <p:nvPr/>
        </p:nvSpPr>
        <p:spPr bwMode="auto">
          <a:xfrm>
            <a:off x="5596208" y="3413760"/>
            <a:ext cx="2287943" cy="1178560"/>
          </a:xfrm>
          <a:prstGeom prst="rect">
            <a:avLst/>
          </a:prstGeom>
          <a:solidFill>
            <a:srgbClr val="F79646">
              <a:lumMod val="40000"/>
              <a:lumOff val="60000"/>
            </a:srgbClr>
          </a:solidFill>
          <a:ln w="57150" cap="flat" cmpd="sng" algn="ctr">
            <a:solidFill>
              <a:srgbClr val="1F497D"/>
            </a:solidFill>
            <a:prstDash val="sys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44" name="Curved Left Arrow 143">
            <a:extLst>
              <a:ext uri="{FF2B5EF4-FFF2-40B4-BE49-F238E27FC236}">
                <a16:creationId xmlns:a16="http://schemas.microsoft.com/office/drawing/2014/main" id="{E4F013D0-7285-634D-B35E-1638B89D7AD4}"/>
              </a:ext>
            </a:extLst>
          </p:cNvPr>
          <p:cNvSpPr/>
          <p:nvPr/>
        </p:nvSpPr>
        <p:spPr>
          <a:xfrm flipV="1">
            <a:off x="5465084" y="3997432"/>
            <a:ext cx="211635" cy="429062"/>
          </a:xfrm>
          <a:prstGeom prst="curvedLeft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9D8BF40F-68A2-354B-BB95-47032D82C9DA}"/>
              </a:ext>
            </a:extLst>
          </p:cNvPr>
          <p:cNvSpPr/>
          <p:nvPr/>
        </p:nvSpPr>
        <p:spPr bwMode="auto">
          <a:xfrm>
            <a:off x="5236058" y="2760494"/>
            <a:ext cx="280991" cy="217524"/>
          </a:xfrm>
          <a:prstGeom prst="ellipse">
            <a:avLst/>
          </a:prstGeom>
          <a:solidFill>
            <a:srgbClr val="FFCC33"/>
          </a:solidFill>
          <a:ln w="9525" cap="flat" cmpd="sng" algn="ctr">
            <a:solidFill>
              <a:srgbClr val="F79646">
                <a:lumMod val="7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E46C0A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2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96DD4217-A599-0C47-829B-6CB1AFAC8622}"/>
              </a:ext>
            </a:extLst>
          </p:cNvPr>
          <p:cNvSpPr/>
          <p:nvPr/>
        </p:nvSpPr>
        <p:spPr>
          <a:xfrm>
            <a:off x="6244751" y="3469355"/>
            <a:ext cx="1586780" cy="1015212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Discovery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Metadata (profile data, technical classification, data classification,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data quality assessment, …)</a:t>
            </a:r>
          </a:p>
        </p:txBody>
      </p:sp>
      <p:sp>
        <p:nvSpPr>
          <p:cNvPr id="147" name="Left-Right Arrow 146">
            <a:extLst>
              <a:ext uri="{FF2B5EF4-FFF2-40B4-BE49-F238E27FC236}">
                <a16:creationId xmlns:a16="http://schemas.microsoft.com/office/drawing/2014/main" id="{7CFFC089-A2C3-704F-B4C0-B4B56F8B86A8}"/>
              </a:ext>
            </a:extLst>
          </p:cNvPr>
          <p:cNvSpPr/>
          <p:nvPr/>
        </p:nvSpPr>
        <p:spPr>
          <a:xfrm>
            <a:off x="5456125" y="3702148"/>
            <a:ext cx="788669" cy="102288"/>
          </a:xfrm>
          <a:prstGeom prst="leftRight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5699CC3F-F35E-4D46-B60B-E61393435088}"/>
              </a:ext>
            </a:extLst>
          </p:cNvPr>
          <p:cNvSpPr txBox="1"/>
          <p:nvPr/>
        </p:nvSpPr>
        <p:spPr bwMode="auto">
          <a:xfrm>
            <a:off x="5551913" y="3521705"/>
            <a:ext cx="78178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latin typeface="Calibri" pitchFamily="-1" charset="0"/>
                <a:ea typeface="ＭＳ Ｐゴシック" charset="0"/>
              </a:rPr>
              <a:t>Augmentation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D94C3F44-2844-E24D-9F1A-13F8D190E625}"/>
              </a:ext>
            </a:extLst>
          </p:cNvPr>
          <p:cNvSpPr/>
          <p:nvPr/>
        </p:nvSpPr>
        <p:spPr bwMode="auto">
          <a:xfrm>
            <a:off x="1138315" y="3383281"/>
            <a:ext cx="2744190" cy="589280"/>
          </a:xfrm>
          <a:prstGeom prst="rect">
            <a:avLst/>
          </a:prstGeom>
          <a:solidFill>
            <a:srgbClr val="EEECE1">
              <a:lumMod val="75000"/>
            </a:srgbClr>
          </a:solidFill>
          <a:ln w="57150" cap="flat" cmpd="sng" algn="ctr">
            <a:solidFill>
              <a:srgbClr val="1F497D"/>
            </a:solidFill>
            <a:prstDash val="sys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A7334B63-6453-9A49-BA1E-E30783AF1200}"/>
              </a:ext>
            </a:extLst>
          </p:cNvPr>
          <p:cNvSpPr txBox="1"/>
          <p:nvPr/>
        </p:nvSpPr>
        <p:spPr bwMode="auto">
          <a:xfrm>
            <a:off x="1748432" y="3352449"/>
            <a:ext cx="65915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solidFill>
                  <a:prstClr val="black"/>
                </a:solidFill>
                <a:latin typeface="Calibri" pitchFamily="-1" charset="0"/>
                <a:ea typeface="ＭＳ Ｐゴシック" charset="0"/>
              </a:rPr>
              <a:t>Instrument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19E917DE-3552-014E-AC5B-9A036EFBA341}"/>
              </a:ext>
            </a:extLst>
          </p:cNvPr>
          <p:cNvSpPr txBox="1"/>
          <p:nvPr/>
        </p:nvSpPr>
        <p:spPr bwMode="auto">
          <a:xfrm>
            <a:off x="3420385" y="3475267"/>
            <a:ext cx="65960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latin typeface="Calibri" pitchFamily="-1" charset="0"/>
                <a:ea typeface="ＭＳ Ｐゴシック" charset="0"/>
              </a:rPr>
              <a:t>Association</a:t>
            </a: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1C6F9679-7B60-2C4C-A046-FB69A1CB89D6}"/>
              </a:ext>
            </a:extLst>
          </p:cNvPr>
          <p:cNvSpPr/>
          <p:nvPr/>
        </p:nvSpPr>
        <p:spPr>
          <a:xfrm>
            <a:off x="1249258" y="3526071"/>
            <a:ext cx="2222354" cy="388823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Information Process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Instrumentation (design lineage)</a:t>
            </a:r>
          </a:p>
        </p:txBody>
      </p:sp>
      <p:sp>
        <p:nvSpPr>
          <p:cNvPr id="153" name="Left-Right Arrow 152">
            <a:extLst>
              <a:ext uri="{FF2B5EF4-FFF2-40B4-BE49-F238E27FC236}">
                <a16:creationId xmlns:a16="http://schemas.microsoft.com/office/drawing/2014/main" id="{0DA557A6-C80A-5049-B3E6-54AF7AC2AA24}"/>
              </a:ext>
            </a:extLst>
          </p:cNvPr>
          <p:cNvSpPr/>
          <p:nvPr/>
        </p:nvSpPr>
        <p:spPr>
          <a:xfrm>
            <a:off x="3422959" y="3634734"/>
            <a:ext cx="706844" cy="118078"/>
          </a:xfrm>
          <a:prstGeom prst="leftRight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54" name="Up-Down Arrow 153">
            <a:extLst>
              <a:ext uri="{FF2B5EF4-FFF2-40B4-BE49-F238E27FC236}">
                <a16:creationId xmlns:a16="http://schemas.microsoft.com/office/drawing/2014/main" id="{40DA4FF3-A612-AF45-BED3-5BD200017A27}"/>
              </a:ext>
            </a:extLst>
          </p:cNvPr>
          <p:cNvSpPr/>
          <p:nvPr/>
        </p:nvSpPr>
        <p:spPr>
          <a:xfrm>
            <a:off x="1574050" y="3277838"/>
            <a:ext cx="156717" cy="318829"/>
          </a:xfrm>
          <a:prstGeom prst="upDown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4791AC2-E49A-724E-92F2-0C5504A26A75}"/>
              </a:ext>
            </a:extLst>
          </p:cNvPr>
          <p:cNvSpPr/>
          <p:nvPr/>
        </p:nvSpPr>
        <p:spPr bwMode="auto">
          <a:xfrm>
            <a:off x="5795024" y="4085463"/>
            <a:ext cx="280990" cy="217524"/>
          </a:xfrm>
          <a:prstGeom prst="ellipse">
            <a:avLst/>
          </a:prstGeom>
          <a:solidFill>
            <a:srgbClr val="FFCC33"/>
          </a:solidFill>
          <a:ln w="9525" cap="flat" cmpd="sng" algn="ctr">
            <a:solidFill>
              <a:srgbClr val="F79646">
                <a:lumMod val="7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E46C0A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6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8532559-A834-8A4C-B419-5F1D5C66DD3F}"/>
              </a:ext>
            </a:extLst>
          </p:cNvPr>
          <p:cNvSpPr/>
          <p:nvPr/>
        </p:nvSpPr>
        <p:spPr bwMode="auto">
          <a:xfrm>
            <a:off x="3559824" y="3313303"/>
            <a:ext cx="280990" cy="217524"/>
          </a:xfrm>
          <a:prstGeom prst="ellipse">
            <a:avLst/>
          </a:prstGeom>
          <a:solidFill>
            <a:srgbClr val="FFCC33"/>
          </a:solidFill>
          <a:ln w="9525" cap="flat" cmpd="sng" algn="ctr">
            <a:solidFill>
              <a:srgbClr val="F79646">
                <a:lumMod val="7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E46C0A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7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12506D69-8060-294E-89E6-15FBBE50D148}"/>
              </a:ext>
            </a:extLst>
          </p:cNvPr>
          <p:cNvSpPr/>
          <p:nvPr/>
        </p:nvSpPr>
        <p:spPr bwMode="auto">
          <a:xfrm>
            <a:off x="1119187" y="3967344"/>
            <a:ext cx="2761528" cy="649480"/>
          </a:xfrm>
          <a:prstGeom prst="rect">
            <a:avLst/>
          </a:prstGeom>
          <a:solidFill>
            <a:srgbClr val="FFFF66"/>
          </a:solidFill>
          <a:ln w="57150" cap="flat" cmpd="sng" algn="ctr">
            <a:solidFill>
              <a:srgbClr val="1F497D"/>
            </a:solidFill>
            <a:prstDash val="sys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FB80DCAE-3D8C-D445-AFB0-5D8F9903C3C1}"/>
              </a:ext>
            </a:extLst>
          </p:cNvPr>
          <p:cNvSpPr/>
          <p:nvPr/>
        </p:nvSpPr>
        <p:spPr>
          <a:xfrm>
            <a:off x="4032169" y="4215167"/>
            <a:ext cx="144791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kern="12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rPr>
              <a:t>Connectors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C562CBCC-5198-BC43-8DF8-FBC36A837A6C}"/>
              </a:ext>
            </a:extLst>
          </p:cNvPr>
          <p:cNvSpPr/>
          <p:nvPr/>
        </p:nvSpPr>
        <p:spPr>
          <a:xfrm>
            <a:off x="1250157" y="4078941"/>
            <a:ext cx="2206248" cy="433294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Basic Types, Infrastructure and Systems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55738D7-7183-5349-825C-AB0ABA83D1EA}"/>
              </a:ext>
            </a:extLst>
          </p:cNvPr>
          <p:cNvSpPr txBox="1"/>
          <p:nvPr/>
        </p:nvSpPr>
        <p:spPr bwMode="auto">
          <a:xfrm>
            <a:off x="3459544" y="4084772"/>
            <a:ext cx="46679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dirty="0">
                <a:solidFill>
                  <a:prstClr val="black"/>
                </a:solidFill>
                <a:latin typeface="Calibri" pitchFamily="-1" charset="0"/>
                <a:ea typeface="ＭＳ Ｐゴシック" charset="0"/>
              </a:rPr>
              <a:t>Access</a:t>
            </a:r>
          </a:p>
        </p:txBody>
      </p:sp>
      <p:sp>
        <p:nvSpPr>
          <p:cNvPr id="161" name="Left-Right Arrow 160">
            <a:extLst>
              <a:ext uri="{FF2B5EF4-FFF2-40B4-BE49-F238E27FC236}">
                <a16:creationId xmlns:a16="http://schemas.microsoft.com/office/drawing/2014/main" id="{D9EE7EF7-8BB5-A044-99AA-E63DBB0E8620}"/>
              </a:ext>
            </a:extLst>
          </p:cNvPr>
          <p:cNvSpPr/>
          <p:nvPr/>
        </p:nvSpPr>
        <p:spPr>
          <a:xfrm>
            <a:off x="3403264" y="4283815"/>
            <a:ext cx="706844" cy="123827"/>
          </a:xfrm>
          <a:prstGeom prst="leftRightArrow">
            <a:avLst/>
          </a:prstGeom>
          <a:solidFill>
            <a:srgbClr val="FFFFFF"/>
          </a:solidFill>
          <a:ln w="9525" cap="flat" cmpd="sng" algn="ctr">
            <a:solidFill>
              <a:srgbClr val="1F497D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ＭＳ Ｐゴシック"/>
              <a:cs typeface="Calibri"/>
            </a:endParaRPr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F0E95A7D-A2C7-E54A-BD12-664E167B0E02}"/>
              </a:ext>
            </a:extLst>
          </p:cNvPr>
          <p:cNvSpPr/>
          <p:nvPr/>
        </p:nvSpPr>
        <p:spPr bwMode="auto">
          <a:xfrm>
            <a:off x="1164183" y="4018694"/>
            <a:ext cx="280990" cy="217524"/>
          </a:xfrm>
          <a:prstGeom prst="ellipse">
            <a:avLst/>
          </a:prstGeom>
          <a:solidFill>
            <a:srgbClr val="FFCC33"/>
          </a:solidFill>
          <a:ln w="9525" cap="flat" cmpd="sng" algn="ctr">
            <a:solidFill>
              <a:srgbClr val="F79646">
                <a:lumMod val="7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E46C0A"/>
                </a:solidFill>
                <a:effectLst/>
                <a:uLnTx/>
                <a:uFillTx/>
                <a:latin typeface="Calibri"/>
                <a:ea typeface="ＭＳ Ｐゴシック"/>
                <a:cs typeface="Calibri"/>
              </a:rPr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66EE2B6-478E-0742-8B32-C22F464388CA}"/>
              </a:ext>
            </a:extLst>
          </p:cNvPr>
          <p:cNvSpPr/>
          <p:nvPr/>
        </p:nvSpPr>
        <p:spPr>
          <a:xfrm>
            <a:off x="5455447" y="737010"/>
            <a:ext cx="27236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/>
              <a:t>https://</a:t>
            </a:r>
            <a:r>
              <a:rPr lang="en-US" sz="1000" dirty="0" err="1"/>
              <a:t>odpi.github.io</a:t>
            </a:r>
            <a:r>
              <a:rPr lang="en-US" sz="1000" dirty="0"/>
              <a:t>/egeria-docs/types/</a:t>
            </a:r>
          </a:p>
        </p:txBody>
      </p:sp>
    </p:spTree>
    <p:extLst>
      <p:ext uri="{BB962C8B-B14F-4D97-AF65-F5344CB8AC3E}">
        <p14:creationId xmlns:p14="http://schemas.microsoft.com/office/powerpoint/2010/main" val="3240338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8E77E-7E34-0C4D-A72E-744BC933F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General User UI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E91C24D-4742-7B4A-B59A-155B8503E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Features</a:t>
            </a:r>
          </a:p>
          <a:p>
            <a:r>
              <a:rPr lang="en-US" dirty="0"/>
              <a:t>Glossary Search</a:t>
            </a:r>
          </a:p>
          <a:p>
            <a:r>
              <a:rPr lang="en-US" dirty="0"/>
              <a:t>Asset Search</a:t>
            </a:r>
          </a:p>
          <a:p>
            <a:r>
              <a:rPr lang="en-US" dirty="0"/>
              <a:t>Lineage</a:t>
            </a:r>
          </a:p>
          <a:p>
            <a:r>
              <a:rPr lang="en-US" dirty="0"/>
              <a:t>Repository browsing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Customizable look and feel</a:t>
            </a:r>
            <a:br>
              <a:rPr lang="en-US" dirty="0"/>
            </a:br>
            <a:r>
              <a:rPr lang="en-US" dirty="0"/>
              <a:t>for Enterprises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D97AA-361D-C349-A41E-62648292A2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17</a:t>
            </a:fld>
            <a:endParaRPr lang="en-US" sz="1000"/>
          </a:p>
        </p:txBody>
      </p:sp>
      <p:pic>
        <p:nvPicPr>
          <p:cNvPr id="44" name="Picture 43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4854E70A-D42F-9B41-8DAB-960A981CB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650" y="161653"/>
            <a:ext cx="3876070" cy="1671686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48" name="Picture 47" descr="Graphical user interface&#10;&#10;Description automatically generated">
            <a:extLst>
              <a:ext uri="{FF2B5EF4-FFF2-40B4-BE49-F238E27FC236}">
                <a16:creationId xmlns:a16="http://schemas.microsoft.com/office/drawing/2014/main" id="{D852D88A-5AD9-6E46-94A1-BA727A8C4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1696" y="1936618"/>
            <a:ext cx="2926309" cy="1473018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50" name="Picture 49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142C3B71-EC8C-F848-B645-C1082CC470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366"/>
          <a:stretch/>
        </p:blipFill>
        <p:spPr>
          <a:xfrm>
            <a:off x="4290650" y="3009429"/>
            <a:ext cx="2964020" cy="1767990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52" name="Picture 5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4DB9BB7-D827-1441-85F9-857E51B9BE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564"/>
          <a:stretch/>
        </p:blipFill>
        <p:spPr>
          <a:xfrm>
            <a:off x="6080760" y="2328934"/>
            <a:ext cx="2870160" cy="1726587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69008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8E77E-7E34-0C4D-A72E-744BC933F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Open Metadata Ecosystem UI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4CD894BF-429C-0946-A1ED-FC5806C10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Multi-tenant UI</a:t>
            </a:r>
          </a:p>
          <a:p>
            <a:r>
              <a:rPr lang="en-US" dirty="0"/>
              <a:t>Designed to support governance and open metadata teams</a:t>
            </a:r>
          </a:p>
        </p:txBody>
      </p:sp>
      <p:pic>
        <p:nvPicPr>
          <p:cNvPr id="42" name="Picture 41" descr="Graphical user interface, chart, radar chart&#10;&#10;Description automatically generated">
            <a:extLst>
              <a:ext uri="{FF2B5EF4-FFF2-40B4-BE49-F238E27FC236}">
                <a16:creationId xmlns:a16="http://schemas.microsoft.com/office/drawing/2014/main" id="{FEAC91AD-4FED-E441-B0B1-B26ADA179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224" y="1840190"/>
            <a:ext cx="5340597" cy="284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59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90687-F594-AE41-9CA9-00D552ED7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Egeria’s full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E1F4-9CFD-6346-8859-2E2F78972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00" y="965874"/>
            <a:ext cx="4112132" cy="3603001"/>
          </a:xfrm>
        </p:spPr>
        <p:txBody>
          <a:bodyPr/>
          <a:lstStyle/>
          <a:p>
            <a:r>
              <a:rPr lang="en-US" dirty="0"/>
              <a:t>Egeria is more than code</a:t>
            </a:r>
          </a:p>
          <a:p>
            <a:pPr lvl="1"/>
            <a:r>
              <a:rPr lang="en-US" dirty="0"/>
              <a:t>Deployment</a:t>
            </a:r>
          </a:p>
          <a:p>
            <a:pPr lvl="1"/>
            <a:r>
              <a:rPr lang="en-US" dirty="0"/>
              <a:t>Education</a:t>
            </a:r>
          </a:p>
          <a:p>
            <a:pPr lvl="1"/>
            <a:r>
              <a:rPr lang="en-US" dirty="0"/>
              <a:t>Content packs</a:t>
            </a:r>
          </a:p>
          <a:p>
            <a:pPr lvl="1"/>
            <a:r>
              <a:rPr lang="en-US" dirty="0"/>
              <a:t>Solution cookbooks</a:t>
            </a:r>
          </a:p>
          <a:p>
            <a:pPr lvl="1"/>
            <a:r>
              <a:rPr lang="en-US" dirty="0"/>
              <a:t>Conformance test suite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5FA6DA-4D35-9E41-9DA5-7182045B21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19</a:t>
            </a:fld>
            <a:endParaRPr lang="en-US" sz="1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0C2D7B-6916-C84D-9397-6FAE024B5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2344" y="429978"/>
            <a:ext cx="4184438" cy="428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971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Straight Arrow Connector 196"/>
          <p:cNvCxnSpPr>
            <a:stCxn id="165" idx="2"/>
            <a:endCxn id="56" idx="0"/>
          </p:cNvCxnSpPr>
          <p:nvPr/>
        </p:nvCxnSpPr>
        <p:spPr bwMode="auto">
          <a:xfrm rot="16200000" flipH="1">
            <a:off x="2386543" y="2696459"/>
            <a:ext cx="1605359" cy="665956"/>
          </a:xfrm>
          <a:prstGeom prst="bentConnector3">
            <a:avLst>
              <a:gd name="adj1" fmla="val 72603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0" name="Straight Arrow Connector 196"/>
          <p:cNvCxnSpPr>
            <a:stCxn id="126" idx="2"/>
            <a:endCxn id="137" idx="1"/>
          </p:cNvCxnSpPr>
          <p:nvPr/>
        </p:nvCxnSpPr>
        <p:spPr bwMode="auto">
          <a:xfrm rot="16200000" flipH="1">
            <a:off x="5015251" y="2166433"/>
            <a:ext cx="1481138" cy="1455738"/>
          </a:xfrm>
          <a:prstGeom prst="bentConnector3">
            <a:avLst>
              <a:gd name="adj1" fmla="val 79398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Today’s reality – organizations buy lots of tools</a:t>
            </a:r>
          </a:p>
        </p:txBody>
      </p:sp>
      <p:sp>
        <p:nvSpPr>
          <p:cNvPr id="4" name="Can 3"/>
          <p:cNvSpPr/>
          <p:nvPr/>
        </p:nvSpPr>
        <p:spPr>
          <a:xfrm>
            <a:off x="4827923" y="3612675"/>
            <a:ext cx="555625" cy="357187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5" name="Can 4"/>
          <p:cNvSpPr/>
          <p:nvPr/>
        </p:nvSpPr>
        <p:spPr>
          <a:xfrm>
            <a:off x="5378764" y="3604737"/>
            <a:ext cx="401637" cy="4222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" name="Can 5"/>
          <p:cNvSpPr/>
          <p:nvPr/>
        </p:nvSpPr>
        <p:spPr>
          <a:xfrm>
            <a:off x="5826439" y="3817462"/>
            <a:ext cx="315912" cy="3079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7" name="Straight Arrow Connector 199"/>
          <p:cNvCxnSpPr>
            <a:endCxn id="6" idx="1"/>
          </p:cNvCxnSpPr>
          <p:nvPr/>
        </p:nvCxnSpPr>
        <p:spPr bwMode="auto">
          <a:xfrm rot="16200000" flipH="1">
            <a:off x="4646133" y="2478398"/>
            <a:ext cx="1581150" cy="1096963"/>
          </a:xfrm>
          <a:prstGeom prst="bentConnector3">
            <a:avLst>
              <a:gd name="adj1" fmla="val 76391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Arrow Connector 196"/>
          <p:cNvCxnSpPr>
            <a:stCxn id="61" idx="2"/>
            <a:endCxn id="5" idx="1"/>
          </p:cNvCxnSpPr>
          <p:nvPr/>
        </p:nvCxnSpPr>
        <p:spPr bwMode="auto">
          <a:xfrm rot="16200000" flipH="1">
            <a:off x="4376268" y="2400590"/>
            <a:ext cx="1381125" cy="1027112"/>
          </a:xfrm>
          <a:prstGeom prst="bentConnector3">
            <a:avLst>
              <a:gd name="adj1" fmla="val 74302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Can 8"/>
          <p:cNvSpPr/>
          <p:nvPr/>
        </p:nvSpPr>
        <p:spPr>
          <a:xfrm>
            <a:off x="5464489" y="4031746"/>
            <a:ext cx="436562" cy="258762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10" name="Straight Arrow Connector 199"/>
          <p:cNvCxnSpPr>
            <a:stCxn id="61" idx="2"/>
            <a:endCxn id="9" idx="1"/>
          </p:cNvCxnSpPr>
          <p:nvPr/>
        </p:nvCxnSpPr>
        <p:spPr bwMode="auto">
          <a:xfrm rot="16200000" flipH="1">
            <a:off x="4213540" y="2563309"/>
            <a:ext cx="1808163" cy="1128712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" name="Group 137"/>
          <p:cNvGrpSpPr>
            <a:grpSpLocks/>
          </p:cNvGrpSpPr>
          <p:nvPr/>
        </p:nvGrpSpPr>
        <p:grpSpPr bwMode="auto">
          <a:xfrm>
            <a:off x="7220265" y="1347283"/>
            <a:ext cx="1228725" cy="863600"/>
            <a:chOff x="5523670" y="3674781"/>
            <a:chExt cx="1229360" cy="863600"/>
          </a:xfrm>
        </p:grpSpPr>
        <p:sp>
          <p:nvSpPr>
            <p:cNvPr id="12" name="Rectangle 11"/>
            <p:cNvSpPr/>
            <p:nvPr/>
          </p:nvSpPr>
          <p:spPr>
            <a:xfrm>
              <a:off x="5523670" y="3674781"/>
              <a:ext cx="1229360" cy="8636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577673" y="3719231"/>
              <a:ext cx="1121354" cy="774700"/>
            </a:xfrm>
            <a:prstGeom prst="rect">
              <a:avLst/>
            </a:prstGeom>
            <a:solidFill>
              <a:srgbClr val="FFFFFF"/>
            </a:solidFill>
            <a:ln w="12700" cmpd="sng">
              <a:solidFill>
                <a:srgbClr val="99CC9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569731" y="3887506"/>
              <a:ext cx="1137237" cy="80963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69731" y="4051019"/>
              <a:ext cx="1137237" cy="80962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569731" y="4214531"/>
              <a:ext cx="1137237" cy="80963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569731" y="4378044"/>
              <a:ext cx="1137237" cy="80962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cxnSp>
          <p:nvCxnSpPr>
            <p:cNvPr id="18" name="Straight Connector 17"/>
            <p:cNvCxnSpPr/>
            <p:nvPr/>
          </p:nvCxnSpPr>
          <p:spPr bwMode="auto">
            <a:xfrm>
              <a:off x="6146292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Straight Connector 18"/>
            <p:cNvCxnSpPr/>
            <p:nvPr/>
          </p:nvCxnSpPr>
          <p:spPr bwMode="auto">
            <a:xfrm>
              <a:off x="6295594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Straight Connector 19"/>
            <p:cNvCxnSpPr/>
            <p:nvPr/>
          </p:nvCxnSpPr>
          <p:spPr bwMode="auto">
            <a:xfrm>
              <a:off x="6446484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Straight Connector 20"/>
            <p:cNvCxnSpPr/>
            <p:nvPr/>
          </p:nvCxnSpPr>
          <p:spPr bwMode="auto">
            <a:xfrm>
              <a:off x="6595786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5696796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5846099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Straight Connector 23"/>
            <p:cNvCxnSpPr/>
            <p:nvPr/>
          </p:nvCxnSpPr>
          <p:spPr bwMode="auto">
            <a:xfrm>
              <a:off x="5996989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5" name="Rectangle 24"/>
            <p:cNvSpPr/>
            <p:nvPr/>
          </p:nvSpPr>
          <p:spPr>
            <a:xfrm>
              <a:off x="5569731" y="3723994"/>
              <a:ext cx="1137237" cy="8096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grpSp>
        <p:nvGrpSpPr>
          <p:cNvPr id="26" name="Group 6"/>
          <p:cNvGrpSpPr>
            <a:grpSpLocks/>
          </p:cNvGrpSpPr>
          <p:nvPr/>
        </p:nvGrpSpPr>
        <p:grpSpPr bwMode="auto">
          <a:xfrm>
            <a:off x="5878843" y="1344109"/>
            <a:ext cx="1230313" cy="863600"/>
            <a:chOff x="5530107" y="3733058"/>
            <a:chExt cx="1229360" cy="863600"/>
          </a:xfrm>
        </p:grpSpPr>
        <p:sp>
          <p:nvSpPr>
            <p:cNvPr id="27" name="Rectangle 26"/>
            <p:cNvSpPr/>
            <p:nvPr/>
          </p:nvSpPr>
          <p:spPr>
            <a:xfrm>
              <a:off x="5530107" y="3733058"/>
              <a:ext cx="1229360" cy="8636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580868" y="3774333"/>
              <a:ext cx="1137356" cy="8096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590385" y="3885458"/>
              <a:ext cx="274425" cy="6604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896536" y="3885458"/>
              <a:ext cx="815343" cy="655638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5650664" y="3937846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952055" y="3942608"/>
              <a:ext cx="656716" cy="1254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018678" y="4315671"/>
              <a:ext cx="344221" cy="14763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959987" y="3956896"/>
              <a:ext cx="191938" cy="4984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193168" y="4134696"/>
              <a:ext cx="407672" cy="12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50664" y="4061671"/>
              <a:ext cx="155454" cy="682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650664" y="4183908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207445" y="4395046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650664" y="4307733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434281" y="4399808"/>
              <a:ext cx="155454" cy="682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426350" y="4304558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cxnSp>
        <p:nvCxnSpPr>
          <p:cNvPr id="42" name="Straight Arrow Connector 199"/>
          <p:cNvCxnSpPr>
            <a:endCxn id="4" idx="1"/>
          </p:cNvCxnSpPr>
          <p:nvPr/>
        </p:nvCxnSpPr>
        <p:spPr bwMode="auto">
          <a:xfrm rot="16200000" flipH="1">
            <a:off x="3987341" y="2494280"/>
            <a:ext cx="1406525" cy="83026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Can 42"/>
          <p:cNvSpPr/>
          <p:nvPr/>
        </p:nvSpPr>
        <p:spPr>
          <a:xfrm>
            <a:off x="1410021" y="3649187"/>
            <a:ext cx="401637" cy="4222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44" name="Can 43"/>
          <p:cNvSpPr/>
          <p:nvPr/>
        </p:nvSpPr>
        <p:spPr>
          <a:xfrm>
            <a:off x="1857689" y="3861912"/>
            <a:ext cx="315912" cy="3079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45" name="Straight Arrow Connector 199"/>
          <p:cNvCxnSpPr>
            <a:stCxn id="149" idx="2"/>
            <a:endCxn id="44" idx="1"/>
          </p:cNvCxnSpPr>
          <p:nvPr/>
        </p:nvCxnSpPr>
        <p:spPr bwMode="auto">
          <a:xfrm rot="16200000" flipH="1">
            <a:off x="1153655" y="2999089"/>
            <a:ext cx="1689100" cy="3651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Straight Arrow Connector 196"/>
          <p:cNvCxnSpPr>
            <a:stCxn id="148" idx="2"/>
            <a:endCxn id="43" idx="1"/>
          </p:cNvCxnSpPr>
          <p:nvPr/>
        </p:nvCxnSpPr>
        <p:spPr bwMode="auto">
          <a:xfrm rot="5400000">
            <a:off x="913945" y="2872106"/>
            <a:ext cx="1474787" cy="79375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Can 46"/>
          <p:cNvSpPr/>
          <p:nvPr/>
        </p:nvSpPr>
        <p:spPr>
          <a:xfrm>
            <a:off x="1014738" y="3861883"/>
            <a:ext cx="555625" cy="357188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48" name="Straight Arrow Connector 199"/>
          <p:cNvCxnSpPr>
            <a:stCxn id="147" idx="2"/>
            <a:endCxn id="51" idx="1"/>
          </p:cNvCxnSpPr>
          <p:nvPr/>
        </p:nvCxnSpPr>
        <p:spPr bwMode="auto">
          <a:xfrm rot="16200000" flipH="1">
            <a:off x="1358875" y="2235093"/>
            <a:ext cx="1719263" cy="159464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9" name="Straight Arrow Connector 196"/>
          <p:cNvCxnSpPr>
            <a:stCxn id="144" idx="2"/>
            <a:endCxn id="47" idx="1"/>
          </p:cNvCxnSpPr>
          <p:nvPr/>
        </p:nvCxnSpPr>
        <p:spPr bwMode="auto">
          <a:xfrm rot="16200000" flipH="1">
            <a:off x="372608" y="2941939"/>
            <a:ext cx="1689100" cy="15081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Can 49"/>
          <p:cNvSpPr/>
          <p:nvPr/>
        </p:nvSpPr>
        <p:spPr>
          <a:xfrm>
            <a:off x="2408573" y="3677762"/>
            <a:ext cx="403225" cy="423863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51" name="Can 50"/>
          <p:cNvSpPr/>
          <p:nvPr/>
        </p:nvSpPr>
        <p:spPr>
          <a:xfrm>
            <a:off x="2857814" y="3892046"/>
            <a:ext cx="315912" cy="306387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52" name="Straight Arrow Connector 199"/>
          <p:cNvCxnSpPr>
            <a:endCxn id="51" idx="1"/>
          </p:cNvCxnSpPr>
          <p:nvPr/>
        </p:nvCxnSpPr>
        <p:spPr bwMode="auto">
          <a:xfrm rot="16200000" flipH="1">
            <a:off x="2102174" y="2979234"/>
            <a:ext cx="1217613" cy="608012"/>
          </a:xfrm>
          <a:prstGeom prst="bentConnector3">
            <a:avLst>
              <a:gd name="adj1" fmla="val 65645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Straight Arrow Connector 196"/>
          <p:cNvCxnSpPr>
            <a:stCxn id="205" idx="3"/>
            <a:endCxn id="50" idx="1"/>
          </p:cNvCxnSpPr>
          <p:nvPr/>
        </p:nvCxnSpPr>
        <p:spPr bwMode="auto">
          <a:xfrm rot="16200000" flipH="1">
            <a:off x="2037513" y="3105093"/>
            <a:ext cx="558084" cy="587253"/>
          </a:xfrm>
          <a:prstGeom prst="bentConnector3">
            <a:avLst>
              <a:gd name="adj1" fmla="val 77633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4" name="Can 53"/>
          <p:cNvSpPr/>
          <p:nvPr/>
        </p:nvSpPr>
        <p:spPr>
          <a:xfrm>
            <a:off x="4227884" y="3915859"/>
            <a:ext cx="555625" cy="357188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55" name="Straight Arrow Connector 196"/>
          <p:cNvCxnSpPr>
            <a:stCxn id="61" idx="2"/>
            <a:endCxn id="54" idx="1"/>
          </p:cNvCxnSpPr>
          <p:nvPr/>
        </p:nvCxnSpPr>
        <p:spPr bwMode="auto">
          <a:xfrm rot="5400000">
            <a:off x="3683372" y="3045913"/>
            <a:ext cx="1692275" cy="47625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" name="Can 55"/>
          <p:cNvSpPr/>
          <p:nvPr/>
        </p:nvSpPr>
        <p:spPr>
          <a:xfrm>
            <a:off x="3321370" y="3731737"/>
            <a:ext cx="401637" cy="423863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57" name="Can 56"/>
          <p:cNvSpPr/>
          <p:nvPr/>
        </p:nvSpPr>
        <p:spPr>
          <a:xfrm>
            <a:off x="3769039" y="3946022"/>
            <a:ext cx="315912" cy="306387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58" name="Straight Arrow Connector 199"/>
          <p:cNvCxnSpPr>
            <a:endCxn id="57" idx="1"/>
          </p:cNvCxnSpPr>
          <p:nvPr/>
        </p:nvCxnSpPr>
        <p:spPr bwMode="auto">
          <a:xfrm rot="5400000">
            <a:off x="3377778" y="2721276"/>
            <a:ext cx="1774825" cy="674687"/>
          </a:xfrm>
          <a:prstGeom prst="bentConnector3">
            <a:avLst>
              <a:gd name="adj1" fmla="val 70956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9" name="Straight Arrow Connector 196"/>
          <p:cNvCxnSpPr>
            <a:stCxn id="61" idx="2"/>
            <a:endCxn id="51" idx="1"/>
          </p:cNvCxnSpPr>
          <p:nvPr/>
        </p:nvCxnSpPr>
        <p:spPr bwMode="auto">
          <a:xfrm rot="5400000">
            <a:off x="2950309" y="2289067"/>
            <a:ext cx="1668463" cy="1537494"/>
          </a:xfrm>
          <a:prstGeom prst="bentConnector3">
            <a:avLst>
              <a:gd name="adj1" fmla="val 66855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1" name="Rectangle 60"/>
          <p:cNvSpPr/>
          <p:nvPr/>
        </p:nvSpPr>
        <p:spPr>
          <a:xfrm>
            <a:off x="3930964" y="1348873"/>
            <a:ext cx="1244600" cy="874712"/>
          </a:xfrm>
          <a:prstGeom prst="rect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307201" y="1469521"/>
            <a:ext cx="503238" cy="482600"/>
          </a:xfrm>
          <a:prstGeom prst="rect">
            <a:avLst/>
          </a:prstGeom>
          <a:solidFill>
            <a:srgbClr val="FFFFFF"/>
          </a:solidFill>
          <a:ln w="6350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3946897" y="1383804"/>
            <a:ext cx="1216025" cy="73025"/>
          </a:xfrm>
          <a:prstGeom prst="rect">
            <a:avLst/>
          </a:prstGeom>
          <a:solidFill>
            <a:schemeClr val="tx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967476" y="2026735"/>
            <a:ext cx="1181100" cy="147638"/>
          </a:xfrm>
          <a:prstGeom prst="rect">
            <a:avLst/>
          </a:prstGeom>
          <a:solidFill>
            <a:srgbClr val="FFFFFF"/>
          </a:solidFill>
          <a:ln w="3175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5" name="Round Diagonal Corner Rectangle 64"/>
          <p:cNvSpPr/>
          <p:nvPr/>
        </p:nvSpPr>
        <p:spPr>
          <a:xfrm>
            <a:off x="4589781" y="1599696"/>
            <a:ext cx="60325" cy="63500"/>
          </a:xfrm>
          <a:prstGeom prst="round2DiagRect">
            <a:avLst>
              <a:gd name="adj1" fmla="val 38097"/>
              <a:gd name="adj2" fmla="val 0"/>
            </a:avLst>
          </a:prstGeom>
          <a:solidFill>
            <a:schemeClr val="accent5"/>
          </a:solidFill>
          <a:ln w="6350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0" hangingPunct="0">
              <a:defRPr/>
            </a:pPr>
            <a:endParaRPr lang="en-US">
              <a:solidFill>
                <a:prstClr val="white"/>
              </a:solidFill>
              <a:latin typeface="Arial"/>
              <a:ea typeface="ＭＳ Ｐゴシック"/>
            </a:endParaRPr>
          </a:p>
        </p:txBody>
      </p:sp>
      <p:sp>
        <p:nvSpPr>
          <p:cNvPr id="66" name="Cross 65"/>
          <p:cNvSpPr/>
          <p:nvPr/>
        </p:nvSpPr>
        <p:spPr>
          <a:xfrm>
            <a:off x="4589781" y="1748921"/>
            <a:ext cx="60325" cy="57150"/>
          </a:xfrm>
          <a:prstGeom prst="plus">
            <a:avLst/>
          </a:prstGeom>
          <a:solidFill>
            <a:schemeClr val="accent4"/>
          </a:solidFill>
          <a:ln w="6350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grpSp>
        <p:nvGrpSpPr>
          <p:cNvPr id="67" name="Group 4"/>
          <p:cNvGrpSpPr>
            <a:grpSpLocks/>
          </p:cNvGrpSpPr>
          <p:nvPr/>
        </p:nvGrpSpPr>
        <p:grpSpPr bwMode="auto">
          <a:xfrm>
            <a:off x="4421559" y="1828325"/>
            <a:ext cx="42863" cy="79375"/>
            <a:chOff x="603250" y="4737100"/>
            <a:chExt cx="355600" cy="654050"/>
          </a:xfrm>
        </p:grpSpPr>
        <p:sp>
          <p:nvSpPr>
            <p:cNvPr id="68" name="Delay 67"/>
            <p:cNvSpPr/>
            <p:nvPr/>
          </p:nvSpPr>
          <p:spPr>
            <a:xfrm rot="16200000">
              <a:off x="545596" y="4977888"/>
              <a:ext cx="470916" cy="355600"/>
            </a:xfrm>
            <a:prstGeom prst="flowChartDelay">
              <a:avLst/>
            </a:prstGeom>
            <a:solidFill>
              <a:srgbClr val="FFFF00"/>
            </a:solidFill>
            <a:ln w="6350" cmpd="sng">
              <a:solidFill>
                <a:srgbClr val="1F497D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GB">
                <a:solidFill>
                  <a:prstClr val="white"/>
                </a:solidFill>
                <a:latin typeface="Arial"/>
                <a:ea typeface="ＭＳ Ｐゴシック"/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628650" y="4737100"/>
              <a:ext cx="304800" cy="279400"/>
            </a:xfrm>
            <a:prstGeom prst="ellipse">
              <a:avLst/>
            </a:prstGeom>
            <a:solidFill>
              <a:schemeClr val="bg2"/>
            </a:solidFill>
            <a:ln w="6350" cmpd="sng">
              <a:solidFill>
                <a:schemeClr val="tx2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GB">
                <a:solidFill>
                  <a:prstClr val="white"/>
                </a:solidFill>
                <a:latin typeface="Arial"/>
                <a:ea typeface="ＭＳ Ｐゴシック"/>
              </a:endParaRPr>
            </a:p>
          </p:txBody>
        </p:sp>
      </p:grpSp>
      <p:grpSp>
        <p:nvGrpSpPr>
          <p:cNvPr id="70" name="Group 4"/>
          <p:cNvGrpSpPr>
            <a:grpSpLocks/>
          </p:cNvGrpSpPr>
          <p:nvPr/>
        </p:nvGrpSpPr>
        <p:grpSpPr bwMode="auto">
          <a:xfrm>
            <a:off x="4454839" y="1574297"/>
            <a:ext cx="44450" cy="85725"/>
            <a:chOff x="603250" y="4737100"/>
            <a:chExt cx="355600" cy="654050"/>
          </a:xfrm>
        </p:grpSpPr>
        <p:sp>
          <p:nvSpPr>
            <p:cNvPr id="71" name="Delay 70"/>
            <p:cNvSpPr/>
            <p:nvPr/>
          </p:nvSpPr>
          <p:spPr>
            <a:xfrm rot="16200000">
              <a:off x="544859" y="4977167"/>
              <a:ext cx="472373" cy="355600"/>
            </a:xfrm>
            <a:prstGeom prst="flowChartDelay">
              <a:avLst/>
            </a:prstGeom>
            <a:solidFill>
              <a:schemeClr val="tx2"/>
            </a:solidFill>
            <a:ln w="6350" cmpd="sng">
              <a:solidFill>
                <a:srgbClr val="1F497D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GB">
                <a:solidFill>
                  <a:prstClr val="white"/>
                </a:solidFill>
                <a:latin typeface="Arial"/>
                <a:ea typeface="ＭＳ Ｐゴシック"/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628650" y="4737100"/>
              <a:ext cx="304800" cy="279400"/>
            </a:xfrm>
            <a:prstGeom prst="ellipse">
              <a:avLst/>
            </a:prstGeom>
            <a:solidFill>
              <a:schemeClr val="bg2"/>
            </a:solidFill>
            <a:ln w="6350" cmpd="sng">
              <a:solidFill>
                <a:schemeClr val="tx2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GB">
                <a:solidFill>
                  <a:prstClr val="white"/>
                </a:solidFill>
                <a:latin typeface="Arial"/>
                <a:ea typeface="ＭＳ Ｐゴシック"/>
              </a:endParaRPr>
            </a:p>
          </p:txBody>
        </p:sp>
      </p:grpSp>
      <p:cxnSp>
        <p:nvCxnSpPr>
          <p:cNvPr id="73" name="Straight Connector 72"/>
          <p:cNvCxnSpPr>
            <a:stCxn id="71" idx="2"/>
            <a:endCxn id="65" idx="2"/>
          </p:cNvCxnSpPr>
          <p:nvPr/>
        </p:nvCxnSpPr>
        <p:spPr bwMode="auto">
          <a:xfrm>
            <a:off x="4499347" y="1628294"/>
            <a:ext cx="90487" cy="3175"/>
          </a:xfrm>
          <a:prstGeom prst="line">
            <a:avLst/>
          </a:prstGeom>
          <a:solidFill>
            <a:srgbClr val="CC99FF"/>
          </a:solidFill>
          <a:ln w="6350" cap="flat" cmpd="sng" algn="ctr">
            <a:solidFill>
              <a:schemeClr val="tx2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4" name="Straight Connector 73"/>
          <p:cNvCxnSpPr>
            <a:stCxn id="66" idx="0"/>
            <a:endCxn id="65" idx="1"/>
          </p:cNvCxnSpPr>
          <p:nvPr/>
        </p:nvCxnSpPr>
        <p:spPr bwMode="auto">
          <a:xfrm flipH="1" flipV="1">
            <a:off x="4619939" y="1663196"/>
            <a:ext cx="0" cy="85725"/>
          </a:xfrm>
          <a:prstGeom prst="line">
            <a:avLst/>
          </a:prstGeom>
          <a:solidFill>
            <a:srgbClr val="CC99FF"/>
          </a:solidFill>
          <a:ln w="6350" cap="flat" cmpd="sng" algn="ctr">
            <a:solidFill>
              <a:schemeClr val="tx2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" name="Straight Connector 74"/>
          <p:cNvCxnSpPr>
            <a:stCxn id="66" idx="2"/>
            <a:endCxn id="68" idx="2"/>
          </p:cNvCxnSpPr>
          <p:nvPr/>
        </p:nvCxnSpPr>
        <p:spPr bwMode="auto">
          <a:xfrm flipH="1">
            <a:off x="4464422" y="1806100"/>
            <a:ext cx="155575" cy="73025"/>
          </a:xfrm>
          <a:prstGeom prst="line">
            <a:avLst/>
          </a:prstGeom>
          <a:solidFill>
            <a:srgbClr val="CC99FF"/>
          </a:solidFill>
          <a:ln w="6350" cap="flat" cmpd="sng" algn="ctr">
            <a:solidFill>
              <a:schemeClr val="tx2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6" name="Rectangle 75"/>
          <p:cNvSpPr/>
          <p:nvPr/>
        </p:nvSpPr>
        <p:spPr>
          <a:xfrm>
            <a:off x="3969064" y="1971172"/>
            <a:ext cx="1179512" cy="4445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08000" tIns="0" bIns="46800" anchor="ctr"/>
          <a:lstStyle/>
          <a:p>
            <a:pPr eaLnBrk="0" hangingPunct="0">
              <a:defRPr/>
            </a:pPr>
            <a:endParaRPr lang="en-US" sz="1200" dirty="0">
              <a:solidFill>
                <a:prstClr val="white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835846" y="1472696"/>
            <a:ext cx="314325" cy="38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08000" tIns="0" bIns="46800" anchor="ctr"/>
          <a:lstStyle/>
          <a:p>
            <a:pPr eaLnBrk="0" hangingPunct="0">
              <a:defRPr/>
            </a:pPr>
            <a:endParaRPr lang="en-US" sz="1200" dirty="0">
              <a:solidFill>
                <a:prstClr val="white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4307259" y="1467933"/>
            <a:ext cx="506413" cy="39688"/>
          </a:xfrm>
          <a:prstGeom prst="rect">
            <a:avLst/>
          </a:prstGeom>
          <a:solidFill>
            <a:schemeClr val="accent5">
              <a:lumMod val="50000"/>
            </a:schemeClr>
          </a:solidFill>
          <a:ln w="6350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08000" tIns="0" bIns="46800" anchor="ctr"/>
          <a:lstStyle/>
          <a:p>
            <a:pPr eaLnBrk="0" hangingPunct="0">
              <a:defRPr/>
            </a:pPr>
            <a:endParaRPr lang="en-US" sz="1200" dirty="0">
              <a:solidFill>
                <a:prstClr val="white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4837427" y="1510796"/>
            <a:ext cx="314325" cy="438150"/>
          </a:xfrm>
          <a:prstGeom prst="rect">
            <a:avLst/>
          </a:prstGeom>
          <a:solidFill>
            <a:srgbClr val="FFFFFF"/>
          </a:solidFill>
          <a:ln w="3175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4856476" y="1548896"/>
            <a:ext cx="273050" cy="381000"/>
          </a:xfrm>
          <a:prstGeom prst="rect">
            <a:avLst/>
          </a:prstGeom>
          <a:solidFill>
            <a:srgbClr val="FFFFFF"/>
          </a:solidFill>
          <a:ln w="3175" cmpd="sng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967481" y="1477459"/>
            <a:ext cx="314325" cy="471488"/>
          </a:xfrm>
          <a:prstGeom prst="rect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grpSp>
        <p:nvGrpSpPr>
          <p:cNvPr id="82" name="Group 193"/>
          <p:cNvGrpSpPr>
            <a:grpSpLocks/>
          </p:cNvGrpSpPr>
          <p:nvPr/>
        </p:nvGrpSpPr>
        <p:grpSpPr bwMode="auto">
          <a:xfrm>
            <a:off x="3981764" y="1501281"/>
            <a:ext cx="252412" cy="369887"/>
            <a:chOff x="552317" y="2476596"/>
            <a:chExt cx="701871" cy="1650326"/>
          </a:xfrm>
        </p:grpSpPr>
        <p:grpSp>
          <p:nvGrpSpPr>
            <p:cNvPr id="83" name="Group 218"/>
            <p:cNvGrpSpPr>
              <a:grpSpLocks/>
            </p:cNvGrpSpPr>
            <p:nvPr/>
          </p:nvGrpSpPr>
          <p:grpSpPr bwMode="auto">
            <a:xfrm>
              <a:off x="552317" y="2476596"/>
              <a:ext cx="692981" cy="531812"/>
              <a:chOff x="1933176" y="4572069"/>
              <a:chExt cx="813220" cy="531812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1938355" y="4699562"/>
                <a:ext cx="657889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1933176" y="4572069"/>
                <a:ext cx="134686" cy="8499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6" name="Rectangle 95"/>
              <p:cNvSpPr/>
              <p:nvPr/>
            </p:nvSpPr>
            <p:spPr>
              <a:xfrm>
                <a:off x="2088582" y="4848302"/>
                <a:ext cx="657885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1959075" y="5004126"/>
                <a:ext cx="435138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  <p:grpSp>
          <p:nvGrpSpPr>
            <p:cNvPr id="84" name="Group 218"/>
            <p:cNvGrpSpPr>
              <a:grpSpLocks/>
            </p:cNvGrpSpPr>
            <p:nvPr/>
          </p:nvGrpSpPr>
          <p:grpSpPr bwMode="auto">
            <a:xfrm>
              <a:off x="559469" y="3064221"/>
              <a:ext cx="690274" cy="404812"/>
              <a:chOff x="1936353" y="4699069"/>
              <a:chExt cx="810043" cy="404812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1938321" y="4699328"/>
                <a:ext cx="657886" cy="9916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2088545" y="4848073"/>
                <a:ext cx="657890" cy="9916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1959042" y="5003898"/>
                <a:ext cx="435139" cy="9916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  <p:grpSp>
          <p:nvGrpSpPr>
            <p:cNvPr id="85" name="Group 218"/>
            <p:cNvGrpSpPr>
              <a:grpSpLocks/>
            </p:cNvGrpSpPr>
            <p:nvPr/>
          </p:nvGrpSpPr>
          <p:grpSpPr bwMode="auto">
            <a:xfrm>
              <a:off x="578418" y="3561833"/>
              <a:ext cx="671326" cy="252412"/>
              <a:chOff x="1958589" y="4851469"/>
              <a:chExt cx="787807" cy="252412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2088543" y="4849921"/>
                <a:ext cx="657889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959039" y="5005746"/>
                <a:ext cx="435138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  <p:grpSp>
          <p:nvGrpSpPr>
            <p:cNvPr id="86" name="Group 218"/>
            <p:cNvGrpSpPr>
              <a:grpSpLocks/>
            </p:cNvGrpSpPr>
            <p:nvPr/>
          </p:nvGrpSpPr>
          <p:grpSpPr bwMode="auto">
            <a:xfrm>
              <a:off x="582862" y="3874510"/>
              <a:ext cx="671326" cy="252412"/>
              <a:chOff x="1958589" y="4851469"/>
              <a:chExt cx="787807" cy="252412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2088510" y="4848895"/>
                <a:ext cx="657886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1959003" y="5004720"/>
                <a:ext cx="435138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</p:grpSp>
      <p:sp>
        <p:nvSpPr>
          <p:cNvPr id="98" name="Rectangle 97"/>
          <p:cNvSpPr/>
          <p:nvPr/>
        </p:nvSpPr>
        <p:spPr bwMode="auto">
          <a:xfrm>
            <a:off x="4897751" y="1555248"/>
            <a:ext cx="109538" cy="119062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99" name="Straight Connector 98"/>
          <p:cNvCxnSpPr/>
          <p:nvPr/>
        </p:nvCxnSpPr>
        <p:spPr bwMode="auto">
          <a:xfrm>
            <a:off x="5035864" y="1518762"/>
            <a:ext cx="0" cy="411163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" name="Straight Connector 99"/>
          <p:cNvCxnSpPr/>
          <p:nvPr/>
        </p:nvCxnSpPr>
        <p:spPr bwMode="auto">
          <a:xfrm flipH="1">
            <a:off x="4856476" y="1723521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1" name="Straight Connector 100"/>
          <p:cNvCxnSpPr/>
          <p:nvPr/>
        </p:nvCxnSpPr>
        <p:spPr bwMode="auto">
          <a:xfrm flipH="1">
            <a:off x="4856476" y="1758446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Connector 101"/>
          <p:cNvCxnSpPr/>
          <p:nvPr/>
        </p:nvCxnSpPr>
        <p:spPr bwMode="auto">
          <a:xfrm flipH="1">
            <a:off x="4856476" y="1791783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3" name="Straight Connector 102"/>
          <p:cNvCxnSpPr/>
          <p:nvPr/>
        </p:nvCxnSpPr>
        <p:spPr bwMode="auto">
          <a:xfrm flipH="1">
            <a:off x="4856476" y="1826708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4" name="Straight Connector 103"/>
          <p:cNvCxnSpPr/>
          <p:nvPr/>
        </p:nvCxnSpPr>
        <p:spPr bwMode="auto">
          <a:xfrm flipH="1">
            <a:off x="4856476" y="1860046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5" name="Straight Connector 104"/>
          <p:cNvCxnSpPr/>
          <p:nvPr/>
        </p:nvCxnSpPr>
        <p:spPr bwMode="auto">
          <a:xfrm flipH="1">
            <a:off x="4856476" y="1894971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6" name="Straight Connector 105"/>
          <p:cNvCxnSpPr/>
          <p:nvPr/>
        </p:nvCxnSpPr>
        <p:spPr bwMode="auto">
          <a:xfrm flipH="1">
            <a:off x="4854889" y="1586996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7" name="Straight Connector 106"/>
          <p:cNvCxnSpPr/>
          <p:nvPr/>
        </p:nvCxnSpPr>
        <p:spPr bwMode="auto">
          <a:xfrm flipH="1">
            <a:off x="4854889" y="1620333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8" name="Straight Connector 107"/>
          <p:cNvCxnSpPr/>
          <p:nvPr/>
        </p:nvCxnSpPr>
        <p:spPr bwMode="auto">
          <a:xfrm flipH="1">
            <a:off x="4854889" y="1655258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9" name="Straight Connector 108"/>
          <p:cNvCxnSpPr/>
          <p:nvPr/>
        </p:nvCxnSpPr>
        <p:spPr bwMode="auto">
          <a:xfrm flipH="1">
            <a:off x="4854889" y="1688596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0" name="Straight Connector 109"/>
          <p:cNvCxnSpPr/>
          <p:nvPr/>
        </p:nvCxnSpPr>
        <p:spPr bwMode="auto">
          <a:xfrm>
            <a:off x="4883464" y="1518762"/>
            <a:ext cx="0" cy="411163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1" name="Group 97"/>
          <p:cNvGrpSpPr>
            <a:grpSpLocks/>
          </p:cNvGrpSpPr>
          <p:nvPr/>
        </p:nvGrpSpPr>
        <p:grpSpPr bwMode="auto">
          <a:xfrm>
            <a:off x="4859677" y="1548898"/>
            <a:ext cx="23813" cy="25400"/>
            <a:chOff x="8112931" y="3217866"/>
            <a:chExt cx="110967" cy="110967"/>
          </a:xfrm>
        </p:grpSpPr>
        <p:sp>
          <p:nvSpPr>
            <p:cNvPr id="112" name="Oval 111"/>
            <p:cNvSpPr/>
            <p:nvPr/>
          </p:nvSpPr>
          <p:spPr>
            <a:xfrm>
              <a:off x="8112931" y="3217866"/>
              <a:ext cx="110967" cy="110967"/>
            </a:xfrm>
            <a:prstGeom prst="ellipse">
              <a:avLst/>
            </a:prstGeom>
            <a:solidFill>
              <a:srgbClr val="FFFFFF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8142522" y="3245608"/>
              <a:ext cx="51786" cy="55484"/>
            </a:xfrm>
            <a:prstGeom prst="ellipse">
              <a:avLst/>
            </a:prstGeom>
            <a:solidFill>
              <a:schemeClr val="tx1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grpSp>
        <p:nvGrpSpPr>
          <p:cNvPr id="114" name="Group 98"/>
          <p:cNvGrpSpPr>
            <a:grpSpLocks/>
          </p:cNvGrpSpPr>
          <p:nvPr/>
        </p:nvGrpSpPr>
        <p:grpSpPr bwMode="auto">
          <a:xfrm>
            <a:off x="4859677" y="1558422"/>
            <a:ext cx="23813" cy="23812"/>
            <a:chOff x="8112931" y="3217866"/>
            <a:chExt cx="110967" cy="110967"/>
          </a:xfrm>
        </p:grpSpPr>
        <p:sp>
          <p:nvSpPr>
            <p:cNvPr id="115" name="Oval 114"/>
            <p:cNvSpPr/>
            <p:nvPr/>
          </p:nvSpPr>
          <p:spPr>
            <a:xfrm>
              <a:off x="8112931" y="3217866"/>
              <a:ext cx="110967" cy="110967"/>
            </a:xfrm>
            <a:prstGeom prst="ellipse">
              <a:avLst/>
            </a:prstGeom>
            <a:solidFill>
              <a:srgbClr val="FFFFFF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16" name="Oval 115"/>
            <p:cNvSpPr/>
            <p:nvPr/>
          </p:nvSpPr>
          <p:spPr>
            <a:xfrm>
              <a:off x="8142522" y="3247458"/>
              <a:ext cx="51786" cy="51783"/>
            </a:xfrm>
            <a:prstGeom prst="ellipse">
              <a:avLst/>
            </a:prstGeom>
            <a:solidFill>
              <a:schemeClr val="tx1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grpSp>
        <p:nvGrpSpPr>
          <p:cNvPr id="117" name="Group 101"/>
          <p:cNvGrpSpPr>
            <a:grpSpLocks/>
          </p:cNvGrpSpPr>
          <p:nvPr/>
        </p:nvGrpSpPr>
        <p:grpSpPr bwMode="auto">
          <a:xfrm>
            <a:off x="4859677" y="1591759"/>
            <a:ext cx="23813" cy="25400"/>
            <a:chOff x="8112931" y="3217866"/>
            <a:chExt cx="110967" cy="110967"/>
          </a:xfrm>
        </p:grpSpPr>
        <p:sp>
          <p:nvSpPr>
            <p:cNvPr id="118" name="Oval 117"/>
            <p:cNvSpPr/>
            <p:nvPr/>
          </p:nvSpPr>
          <p:spPr>
            <a:xfrm>
              <a:off x="8112931" y="3217866"/>
              <a:ext cx="110967" cy="110967"/>
            </a:xfrm>
            <a:prstGeom prst="ellipse">
              <a:avLst/>
            </a:prstGeom>
            <a:solidFill>
              <a:srgbClr val="FFFFFF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19" name="Oval 118"/>
            <p:cNvSpPr/>
            <p:nvPr/>
          </p:nvSpPr>
          <p:spPr>
            <a:xfrm>
              <a:off x="8142522" y="3245608"/>
              <a:ext cx="51786" cy="55484"/>
            </a:xfrm>
            <a:prstGeom prst="ellipse">
              <a:avLst/>
            </a:prstGeom>
            <a:solidFill>
              <a:schemeClr val="tx1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grpSp>
        <p:nvGrpSpPr>
          <p:cNvPr id="120" name="Group 104"/>
          <p:cNvGrpSpPr>
            <a:grpSpLocks/>
          </p:cNvGrpSpPr>
          <p:nvPr/>
        </p:nvGrpSpPr>
        <p:grpSpPr bwMode="auto">
          <a:xfrm>
            <a:off x="4859677" y="1626705"/>
            <a:ext cx="23813" cy="23813"/>
            <a:chOff x="8112931" y="3217866"/>
            <a:chExt cx="110967" cy="110967"/>
          </a:xfrm>
        </p:grpSpPr>
        <p:sp>
          <p:nvSpPr>
            <p:cNvPr id="121" name="Oval 120"/>
            <p:cNvSpPr/>
            <p:nvPr/>
          </p:nvSpPr>
          <p:spPr>
            <a:xfrm>
              <a:off x="8112931" y="3217866"/>
              <a:ext cx="110967" cy="110967"/>
            </a:xfrm>
            <a:prstGeom prst="ellipse">
              <a:avLst/>
            </a:prstGeom>
            <a:solidFill>
              <a:srgbClr val="FFFFFF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22" name="Oval 121"/>
            <p:cNvSpPr/>
            <p:nvPr/>
          </p:nvSpPr>
          <p:spPr>
            <a:xfrm>
              <a:off x="8142522" y="3247457"/>
              <a:ext cx="51786" cy="51786"/>
            </a:xfrm>
            <a:prstGeom prst="ellipse">
              <a:avLst/>
            </a:prstGeom>
            <a:solidFill>
              <a:schemeClr val="tx1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sp>
        <p:nvSpPr>
          <p:cNvPr id="123" name="Rectangle 122"/>
          <p:cNvSpPr/>
          <p:nvPr/>
        </p:nvSpPr>
        <p:spPr bwMode="auto">
          <a:xfrm>
            <a:off x="3994472" y="2037846"/>
            <a:ext cx="109537" cy="119062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24" name="Rectangle 123"/>
          <p:cNvSpPr/>
          <p:nvPr/>
        </p:nvSpPr>
        <p:spPr bwMode="auto">
          <a:xfrm>
            <a:off x="4162739" y="2036287"/>
            <a:ext cx="366712" cy="119063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25" name="Rectangle 124"/>
          <p:cNvSpPr/>
          <p:nvPr/>
        </p:nvSpPr>
        <p:spPr bwMode="auto">
          <a:xfrm>
            <a:off x="4575489" y="2037875"/>
            <a:ext cx="323850" cy="11747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26" name="Rectangle 125"/>
          <p:cNvSpPr/>
          <p:nvPr/>
        </p:nvSpPr>
        <p:spPr bwMode="auto">
          <a:xfrm>
            <a:off x="4939026" y="2034672"/>
            <a:ext cx="177800" cy="119062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27" name="Rounded Rectangle 126"/>
          <p:cNvSpPr/>
          <p:nvPr/>
        </p:nvSpPr>
        <p:spPr>
          <a:xfrm>
            <a:off x="5029164" y="1976771"/>
            <a:ext cx="104641" cy="3860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 cmpd="sng">
            <a:solidFill>
              <a:schemeClr val="accent5">
                <a:lumMod val="40000"/>
                <a:lumOff val="60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0" rIns="36000" anchor="ctr"/>
          <a:lstStyle/>
          <a:p>
            <a:pPr algn="ctr" eaLnBrk="0" hangingPunct="0">
              <a:defRPr/>
            </a:pPr>
            <a:endParaRPr lang="en-US" sz="9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128" name="Straight Connector 127"/>
          <p:cNvCxnSpPr/>
          <p:nvPr/>
        </p:nvCxnSpPr>
        <p:spPr bwMode="auto">
          <a:xfrm flipH="1">
            <a:off x="3967476" y="2061658"/>
            <a:ext cx="118110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9" name="Straight Connector 128"/>
          <p:cNvCxnSpPr/>
          <p:nvPr/>
        </p:nvCxnSpPr>
        <p:spPr bwMode="auto">
          <a:xfrm flipH="1">
            <a:off x="3967476" y="2096583"/>
            <a:ext cx="118110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0" name="Straight Connector 129"/>
          <p:cNvCxnSpPr/>
          <p:nvPr/>
        </p:nvCxnSpPr>
        <p:spPr bwMode="auto">
          <a:xfrm flipH="1">
            <a:off x="3967476" y="2129921"/>
            <a:ext cx="118110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1" name="Straight Connector 130"/>
          <p:cNvCxnSpPr/>
          <p:nvPr/>
        </p:nvCxnSpPr>
        <p:spPr bwMode="auto">
          <a:xfrm flipH="1">
            <a:off x="3967476" y="2164846"/>
            <a:ext cx="118110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2" name="Straight Connector 131"/>
          <p:cNvCxnSpPr>
            <a:stCxn id="64" idx="0"/>
            <a:endCxn id="64" idx="2"/>
          </p:cNvCxnSpPr>
          <p:nvPr/>
        </p:nvCxnSpPr>
        <p:spPr bwMode="auto">
          <a:xfrm>
            <a:off x="4558026" y="2026735"/>
            <a:ext cx="0" cy="147638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3" name="Straight Connector 132"/>
          <p:cNvCxnSpPr/>
          <p:nvPr/>
        </p:nvCxnSpPr>
        <p:spPr bwMode="auto">
          <a:xfrm>
            <a:off x="4918389" y="2023587"/>
            <a:ext cx="0" cy="149225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4" name="Straight Connector 133"/>
          <p:cNvCxnSpPr/>
          <p:nvPr/>
        </p:nvCxnSpPr>
        <p:spPr bwMode="auto">
          <a:xfrm>
            <a:off x="4150039" y="2028350"/>
            <a:ext cx="0" cy="149225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5" name="Rectangle 134"/>
          <p:cNvSpPr/>
          <p:nvPr/>
        </p:nvSpPr>
        <p:spPr bwMode="auto">
          <a:xfrm>
            <a:off x="4853310" y="1520321"/>
            <a:ext cx="212725" cy="28575"/>
          </a:xfrm>
          <a:prstGeom prst="rect">
            <a:avLst/>
          </a:prstGeom>
          <a:solidFill>
            <a:schemeClr val="tx1"/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3969108" y="1467933"/>
            <a:ext cx="312737" cy="3968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08000" tIns="0" bIns="46800" anchor="ctr"/>
          <a:lstStyle/>
          <a:p>
            <a:pPr eaLnBrk="0" hangingPunct="0">
              <a:defRPr/>
            </a:pPr>
            <a:endParaRPr lang="en-US" sz="1200" dirty="0">
              <a:solidFill>
                <a:prstClr val="white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37" name="Can 136"/>
          <p:cNvSpPr/>
          <p:nvPr/>
        </p:nvSpPr>
        <p:spPr>
          <a:xfrm>
            <a:off x="6213789" y="3634871"/>
            <a:ext cx="538162" cy="6000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38" name="Can 137"/>
          <p:cNvSpPr/>
          <p:nvPr/>
        </p:nvSpPr>
        <p:spPr>
          <a:xfrm>
            <a:off x="6661470" y="3849212"/>
            <a:ext cx="422275" cy="4349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139" name="Straight Arrow Connector 199"/>
          <p:cNvCxnSpPr>
            <a:stCxn id="27" idx="2"/>
            <a:endCxn id="138" idx="1"/>
          </p:cNvCxnSpPr>
          <p:nvPr/>
        </p:nvCxnSpPr>
        <p:spPr bwMode="auto">
          <a:xfrm rot="16200000" flipH="1">
            <a:off x="5862579" y="2839142"/>
            <a:ext cx="1641475" cy="378619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41" name="Group 27668"/>
          <p:cNvGrpSpPr>
            <a:grpSpLocks/>
          </p:cNvGrpSpPr>
          <p:nvPr/>
        </p:nvGrpSpPr>
        <p:grpSpPr bwMode="auto">
          <a:xfrm>
            <a:off x="943308" y="1359985"/>
            <a:ext cx="1228725" cy="863600"/>
            <a:chOff x="640045" y="3157538"/>
            <a:chExt cx="1228725" cy="863600"/>
          </a:xfrm>
        </p:grpSpPr>
        <p:sp>
          <p:nvSpPr>
            <p:cNvPr id="142" name="Rectangle 141"/>
            <p:cNvSpPr/>
            <p:nvPr/>
          </p:nvSpPr>
          <p:spPr bwMode="auto">
            <a:xfrm>
              <a:off x="640045" y="3157538"/>
              <a:ext cx="1228725" cy="8636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3" name="Rectangle 142"/>
            <p:cNvSpPr/>
            <p:nvPr/>
          </p:nvSpPr>
          <p:spPr bwMode="auto">
            <a:xfrm>
              <a:off x="690845" y="3198813"/>
              <a:ext cx="1136650" cy="8096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4" name="Rectangle 143"/>
            <p:cNvSpPr/>
            <p:nvPr/>
          </p:nvSpPr>
          <p:spPr bwMode="auto">
            <a:xfrm>
              <a:off x="700370" y="3309938"/>
              <a:ext cx="274637" cy="6604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1533807" y="3309938"/>
              <a:ext cx="287338" cy="31432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1005170" y="3309938"/>
              <a:ext cx="498475" cy="19367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1005170" y="3813176"/>
              <a:ext cx="225425" cy="15716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270282" y="3814763"/>
              <a:ext cx="234950" cy="157163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9" name="Rectangle 148"/>
            <p:cNvSpPr/>
            <p:nvPr/>
          </p:nvSpPr>
          <p:spPr bwMode="auto">
            <a:xfrm>
              <a:off x="1532220" y="3656013"/>
              <a:ext cx="288925" cy="31432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0" name="Rectangle 149"/>
            <p:cNvSpPr/>
            <p:nvPr/>
          </p:nvSpPr>
          <p:spPr bwMode="auto">
            <a:xfrm>
              <a:off x="1049620" y="3354388"/>
              <a:ext cx="406400" cy="12223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744820" y="3370263"/>
              <a:ext cx="180975" cy="550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1587782" y="3708401"/>
              <a:ext cx="163513" cy="2254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1592545" y="3354388"/>
              <a:ext cx="163512" cy="2254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4" name="Rectangle 153"/>
            <p:cNvSpPr/>
            <p:nvPr/>
          </p:nvSpPr>
          <p:spPr bwMode="auto">
            <a:xfrm>
              <a:off x="1308382" y="3860801"/>
              <a:ext cx="134938" cy="857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5" name="Rectangle 154"/>
            <p:cNvSpPr/>
            <p:nvPr/>
          </p:nvSpPr>
          <p:spPr bwMode="auto">
            <a:xfrm>
              <a:off x="1054382" y="3852863"/>
              <a:ext cx="134938" cy="857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grpSp>
          <p:nvGrpSpPr>
            <p:cNvPr id="156" name="Group 294"/>
            <p:cNvGrpSpPr>
              <a:grpSpLocks/>
            </p:cNvGrpSpPr>
            <p:nvPr/>
          </p:nvGrpSpPr>
          <p:grpSpPr bwMode="auto">
            <a:xfrm>
              <a:off x="997419" y="3522291"/>
              <a:ext cx="496710" cy="257828"/>
              <a:chOff x="339996" y="3313113"/>
              <a:chExt cx="1120775" cy="655637"/>
            </a:xfrm>
          </p:grpSpPr>
          <p:sp>
            <p:nvSpPr>
              <p:cNvPr id="157" name="Rectangle 156"/>
              <p:cNvSpPr/>
              <p:nvPr/>
            </p:nvSpPr>
            <p:spPr bwMode="auto">
              <a:xfrm>
                <a:off x="339574" y="3314059"/>
                <a:ext cx="1121177" cy="653976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cxnSp>
            <p:nvCxnSpPr>
              <p:cNvPr id="158" name="Straight Connector 157"/>
              <p:cNvCxnSpPr/>
              <p:nvPr/>
            </p:nvCxnSpPr>
            <p:spPr bwMode="auto">
              <a:xfrm>
                <a:off x="450618" y="3402871"/>
                <a:ext cx="0" cy="504613"/>
              </a:xfrm>
              <a:prstGeom prst="line">
                <a:avLst/>
              </a:prstGeom>
              <a:solidFill>
                <a:srgbClr val="CC99FF"/>
              </a:solidFill>
              <a:ln w="1905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59" name="Straight Connector 158"/>
              <p:cNvCxnSpPr/>
              <p:nvPr/>
            </p:nvCxnSpPr>
            <p:spPr bwMode="auto">
              <a:xfrm>
                <a:off x="425543" y="3883262"/>
                <a:ext cx="909836" cy="0"/>
              </a:xfrm>
              <a:prstGeom prst="line">
                <a:avLst/>
              </a:prstGeom>
              <a:solidFill>
                <a:srgbClr val="CC99FF"/>
              </a:solidFill>
              <a:ln w="1905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60" name="Rectangle 159"/>
              <p:cNvSpPr/>
              <p:nvPr/>
            </p:nvSpPr>
            <p:spPr bwMode="auto">
              <a:xfrm>
                <a:off x="550915" y="3487647"/>
                <a:ext cx="96714" cy="395615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61" name="Rectangle 160"/>
              <p:cNvSpPr/>
              <p:nvPr/>
            </p:nvSpPr>
            <p:spPr bwMode="auto">
              <a:xfrm>
                <a:off x="751509" y="3588568"/>
                <a:ext cx="107461" cy="286621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62" name="Rectangle 161"/>
              <p:cNvSpPr/>
              <p:nvPr/>
            </p:nvSpPr>
            <p:spPr bwMode="auto">
              <a:xfrm>
                <a:off x="1109712" y="3709674"/>
                <a:ext cx="93133" cy="169549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63" name="Rectangle 162"/>
              <p:cNvSpPr/>
              <p:nvPr/>
            </p:nvSpPr>
            <p:spPr bwMode="auto">
              <a:xfrm>
                <a:off x="941355" y="3528016"/>
                <a:ext cx="85969" cy="351208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</p:grpSp>
      <p:grpSp>
        <p:nvGrpSpPr>
          <p:cNvPr id="164" name="Group 27669"/>
          <p:cNvGrpSpPr>
            <a:grpSpLocks/>
          </p:cNvGrpSpPr>
          <p:nvPr/>
        </p:nvGrpSpPr>
        <p:grpSpPr bwMode="auto">
          <a:xfrm>
            <a:off x="2241907" y="1363159"/>
            <a:ext cx="1228725" cy="863600"/>
            <a:chOff x="1938138" y="3160713"/>
            <a:chExt cx="1228725" cy="863600"/>
          </a:xfrm>
        </p:grpSpPr>
        <p:sp>
          <p:nvSpPr>
            <p:cNvPr id="165" name="Rectangle 164"/>
            <p:cNvSpPr/>
            <p:nvPr/>
          </p:nvSpPr>
          <p:spPr bwMode="auto">
            <a:xfrm>
              <a:off x="1938138" y="3160713"/>
              <a:ext cx="1228725" cy="8636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6" name="Rectangle 165"/>
            <p:cNvSpPr/>
            <p:nvPr/>
          </p:nvSpPr>
          <p:spPr bwMode="auto">
            <a:xfrm>
              <a:off x="1988938" y="3201988"/>
              <a:ext cx="1136650" cy="8096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7" name="Rectangle 166"/>
            <p:cNvSpPr/>
            <p:nvPr/>
          </p:nvSpPr>
          <p:spPr bwMode="auto">
            <a:xfrm>
              <a:off x="1988938" y="3327401"/>
              <a:ext cx="274637" cy="6604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8" name="Rectangle 167"/>
            <p:cNvSpPr/>
            <p:nvPr/>
          </p:nvSpPr>
          <p:spPr bwMode="auto">
            <a:xfrm>
              <a:off x="2822375" y="3327401"/>
              <a:ext cx="287338" cy="31432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2293738" y="3327401"/>
              <a:ext cx="498475" cy="19367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2293738" y="3830638"/>
              <a:ext cx="225425" cy="157163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2558850" y="3832226"/>
              <a:ext cx="234950" cy="15716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2820788" y="3673476"/>
              <a:ext cx="288925" cy="31432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2338188" y="3371851"/>
              <a:ext cx="406400" cy="12223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4" name="Rectangle 173"/>
            <p:cNvSpPr/>
            <p:nvPr/>
          </p:nvSpPr>
          <p:spPr bwMode="auto">
            <a:xfrm>
              <a:off x="2033388" y="3387726"/>
              <a:ext cx="180975" cy="5508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2876350" y="3725863"/>
              <a:ext cx="163513" cy="2254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2881113" y="3371851"/>
              <a:ext cx="163512" cy="2254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2596950" y="3878263"/>
              <a:ext cx="134938" cy="857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8" name="Rectangle 177"/>
            <p:cNvSpPr/>
            <p:nvPr/>
          </p:nvSpPr>
          <p:spPr bwMode="auto">
            <a:xfrm>
              <a:off x="2342950" y="3870326"/>
              <a:ext cx="134938" cy="857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grpSp>
          <p:nvGrpSpPr>
            <p:cNvPr id="179" name="Group 309"/>
            <p:cNvGrpSpPr>
              <a:grpSpLocks/>
            </p:cNvGrpSpPr>
            <p:nvPr/>
          </p:nvGrpSpPr>
          <p:grpSpPr bwMode="auto">
            <a:xfrm>
              <a:off x="2285349" y="3540221"/>
              <a:ext cx="496710" cy="257828"/>
              <a:chOff x="339996" y="3313113"/>
              <a:chExt cx="1120775" cy="655637"/>
            </a:xfrm>
          </p:grpSpPr>
          <p:sp>
            <p:nvSpPr>
              <p:cNvPr id="187" name="Rectangle 186"/>
              <p:cNvSpPr/>
              <p:nvPr/>
            </p:nvSpPr>
            <p:spPr bwMode="auto">
              <a:xfrm>
                <a:off x="341014" y="3312871"/>
                <a:ext cx="1121177" cy="653976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cxnSp>
            <p:nvCxnSpPr>
              <p:cNvPr id="188" name="Straight Connector 187"/>
              <p:cNvCxnSpPr/>
              <p:nvPr/>
            </p:nvCxnSpPr>
            <p:spPr bwMode="auto">
              <a:xfrm>
                <a:off x="452058" y="3401683"/>
                <a:ext cx="0" cy="504610"/>
              </a:xfrm>
              <a:prstGeom prst="line">
                <a:avLst/>
              </a:prstGeom>
              <a:solidFill>
                <a:srgbClr val="CC99FF"/>
              </a:solidFill>
              <a:ln w="1905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9" name="Straight Connector 188"/>
              <p:cNvCxnSpPr/>
              <p:nvPr/>
            </p:nvCxnSpPr>
            <p:spPr bwMode="auto">
              <a:xfrm>
                <a:off x="426982" y="3882072"/>
                <a:ext cx="909836" cy="0"/>
              </a:xfrm>
              <a:prstGeom prst="line">
                <a:avLst/>
              </a:prstGeom>
              <a:solidFill>
                <a:srgbClr val="CC99FF"/>
              </a:solidFill>
              <a:ln w="1905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0" name="Rectangle 189"/>
              <p:cNvSpPr/>
              <p:nvPr/>
            </p:nvSpPr>
            <p:spPr bwMode="auto">
              <a:xfrm>
                <a:off x="552355" y="3486456"/>
                <a:ext cx="96714" cy="395615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91" name="Rectangle 190"/>
              <p:cNvSpPr/>
              <p:nvPr/>
            </p:nvSpPr>
            <p:spPr bwMode="auto">
              <a:xfrm>
                <a:off x="752948" y="3587380"/>
                <a:ext cx="107461" cy="286618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92" name="Rectangle 191"/>
              <p:cNvSpPr/>
              <p:nvPr/>
            </p:nvSpPr>
            <p:spPr bwMode="auto">
              <a:xfrm>
                <a:off x="1111151" y="3708487"/>
                <a:ext cx="93133" cy="169549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93" name="Rectangle 192"/>
              <p:cNvSpPr/>
              <p:nvPr/>
            </p:nvSpPr>
            <p:spPr bwMode="auto">
              <a:xfrm>
                <a:off x="942795" y="3526825"/>
                <a:ext cx="85969" cy="351211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  <p:grpSp>
          <p:nvGrpSpPr>
            <p:cNvPr id="180" name="Group 317"/>
            <p:cNvGrpSpPr>
              <a:grpSpLocks/>
            </p:cNvGrpSpPr>
            <p:nvPr/>
          </p:nvGrpSpPr>
          <p:grpSpPr bwMode="auto">
            <a:xfrm>
              <a:off x="2178131" y="3451412"/>
              <a:ext cx="705511" cy="403412"/>
              <a:chOff x="2984959" y="3302000"/>
              <a:chExt cx="1120775" cy="660400"/>
            </a:xfrm>
          </p:grpSpPr>
          <p:sp>
            <p:nvSpPr>
              <p:cNvPr id="181" name="Rectangle 180"/>
              <p:cNvSpPr/>
              <p:nvPr/>
            </p:nvSpPr>
            <p:spPr bwMode="auto">
              <a:xfrm>
                <a:off x="2984513" y="3301696"/>
                <a:ext cx="1122248" cy="660094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2" name="Rectangle 181"/>
              <p:cNvSpPr/>
              <p:nvPr/>
            </p:nvSpPr>
            <p:spPr bwMode="auto">
              <a:xfrm>
                <a:off x="3231659" y="3379659"/>
                <a:ext cx="789356" cy="59771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3" name="Rectangle 182"/>
              <p:cNvSpPr/>
              <p:nvPr/>
            </p:nvSpPr>
            <p:spPr bwMode="auto">
              <a:xfrm>
                <a:off x="3034951" y="3504402"/>
                <a:ext cx="655695" cy="961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4" name="Rectangle 183"/>
              <p:cNvSpPr/>
              <p:nvPr/>
            </p:nvSpPr>
            <p:spPr bwMode="auto">
              <a:xfrm>
                <a:off x="3029907" y="3377060"/>
                <a:ext cx="136183" cy="83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5" name="Rectangle 184"/>
              <p:cNvSpPr/>
              <p:nvPr/>
            </p:nvSpPr>
            <p:spPr bwMode="auto">
              <a:xfrm>
                <a:off x="3186265" y="3655132"/>
                <a:ext cx="658217" cy="961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6" name="Rectangle 185"/>
              <p:cNvSpPr/>
              <p:nvPr/>
            </p:nvSpPr>
            <p:spPr bwMode="auto">
              <a:xfrm>
                <a:off x="3055126" y="3808460"/>
                <a:ext cx="433767" cy="9875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</p:grpSp>
      <p:sp>
        <p:nvSpPr>
          <p:cNvPr id="203" name="Can 202"/>
          <p:cNvSpPr/>
          <p:nvPr/>
        </p:nvSpPr>
        <p:spPr>
          <a:xfrm>
            <a:off x="7280202" y="3746088"/>
            <a:ext cx="770021" cy="4999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grpSp>
        <p:nvGrpSpPr>
          <p:cNvPr id="204" name="Group 203"/>
          <p:cNvGrpSpPr/>
          <p:nvPr/>
        </p:nvGrpSpPr>
        <p:grpSpPr>
          <a:xfrm>
            <a:off x="934366" y="2626120"/>
            <a:ext cx="2177143" cy="493538"/>
            <a:chOff x="5454524" y="2009903"/>
            <a:chExt cx="1160032" cy="929955"/>
          </a:xfrm>
        </p:grpSpPr>
        <p:sp>
          <p:nvSpPr>
            <p:cNvPr id="205" name="Can 204"/>
            <p:cNvSpPr/>
            <p:nvPr/>
          </p:nvSpPr>
          <p:spPr>
            <a:xfrm>
              <a:off x="5454524" y="2009903"/>
              <a:ext cx="1160032" cy="929955"/>
            </a:xfrm>
            <a:prstGeom prst="can">
              <a:avLst/>
            </a:prstGeom>
            <a:solidFill>
              <a:srgbClr val="1F497D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206" name="Multidocument 205"/>
            <p:cNvSpPr/>
            <p:nvPr/>
          </p:nvSpPr>
          <p:spPr>
            <a:xfrm>
              <a:off x="5774854" y="2359887"/>
              <a:ext cx="570016" cy="409980"/>
            </a:xfrm>
            <a:prstGeom prst="flowChartMultidocumen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3964214" y="2618530"/>
            <a:ext cx="1333499" cy="493538"/>
            <a:chOff x="5454524" y="2009903"/>
            <a:chExt cx="1160032" cy="929955"/>
          </a:xfrm>
        </p:grpSpPr>
        <p:sp>
          <p:nvSpPr>
            <p:cNvPr id="214" name="Can 213"/>
            <p:cNvSpPr/>
            <p:nvPr/>
          </p:nvSpPr>
          <p:spPr>
            <a:xfrm>
              <a:off x="5454524" y="2009903"/>
              <a:ext cx="1160032" cy="929955"/>
            </a:xfrm>
            <a:prstGeom prst="can">
              <a:avLst/>
            </a:prstGeom>
            <a:solidFill>
              <a:srgbClr val="1F497D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215" name="Multidocument 214"/>
            <p:cNvSpPr/>
            <p:nvPr/>
          </p:nvSpPr>
          <p:spPr>
            <a:xfrm>
              <a:off x="5774854" y="2359887"/>
              <a:ext cx="570016" cy="409980"/>
            </a:xfrm>
            <a:prstGeom prst="flowChartMultidocumen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</p:grpSp>
      <p:cxnSp>
        <p:nvCxnSpPr>
          <p:cNvPr id="217" name="Straight Arrow Connector 199"/>
          <p:cNvCxnSpPr>
            <a:stCxn id="12" idx="2"/>
            <a:endCxn id="203" idx="0"/>
          </p:cNvCxnSpPr>
          <p:nvPr/>
        </p:nvCxnSpPr>
        <p:spPr bwMode="auto">
          <a:xfrm rot="5400000">
            <a:off x="6919834" y="2956289"/>
            <a:ext cx="1660170" cy="169417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7" name="Straight Arrow Connector 199">
            <a:extLst>
              <a:ext uri="{FF2B5EF4-FFF2-40B4-BE49-F238E27FC236}">
                <a16:creationId xmlns:a16="http://schemas.microsoft.com/office/drawing/2014/main" id="{9F6C2187-669B-C041-A85D-807F75FC616B}"/>
              </a:ext>
            </a:extLst>
          </p:cNvPr>
          <p:cNvCxnSpPr>
            <a:cxnSpLocks/>
          </p:cNvCxnSpPr>
          <p:nvPr/>
        </p:nvCxnSpPr>
        <p:spPr bwMode="auto">
          <a:xfrm rot="5400000">
            <a:off x="5434324" y="2757781"/>
            <a:ext cx="1609753" cy="509609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8" name="Straight Arrow Connector 199">
            <a:extLst>
              <a:ext uri="{FF2B5EF4-FFF2-40B4-BE49-F238E27FC236}">
                <a16:creationId xmlns:a16="http://schemas.microsoft.com/office/drawing/2014/main" id="{ACDFC96E-D7D9-8D4E-9FBB-3D10E01FD024}"/>
              </a:ext>
            </a:extLst>
          </p:cNvPr>
          <p:cNvCxnSpPr>
            <a:cxnSpLocks/>
          </p:cNvCxnSpPr>
          <p:nvPr/>
        </p:nvCxnSpPr>
        <p:spPr bwMode="auto">
          <a:xfrm rot="16200000" flipH="1">
            <a:off x="6247920" y="2453788"/>
            <a:ext cx="1663373" cy="117121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20" name="Group 219"/>
          <p:cNvGrpSpPr/>
          <p:nvPr/>
        </p:nvGrpSpPr>
        <p:grpSpPr>
          <a:xfrm>
            <a:off x="6209337" y="2612794"/>
            <a:ext cx="615642" cy="493538"/>
            <a:chOff x="5454524" y="2009903"/>
            <a:chExt cx="1160032" cy="929955"/>
          </a:xfrm>
        </p:grpSpPr>
        <p:sp>
          <p:nvSpPr>
            <p:cNvPr id="221" name="Can 220"/>
            <p:cNvSpPr/>
            <p:nvPr/>
          </p:nvSpPr>
          <p:spPr>
            <a:xfrm>
              <a:off x="5454524" y="2009903"/>
              <a:ext cx="1160032" cy="929955"/>
            </a:xfrm>
            <a:prstGeom prst="can">
              <a:avLst/>
            </a:prstGeom>
            <a:solidFill>
              <a:srgbClr val="1F497D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222" name="Multidocument 221"/>
            <p:cNvSpPr/>
            <p:nvPr/>
          </p:nvSpPr>
          <p:spPr>
            <a:xfrm>
              <a:off x="5774854" y="2359887"/>
              <a:ext cx="570016" cy="409980"/>
            </a:xfrm>
            <a:prstGeom prst="flowChartMultidocumen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209" name="Slide Number Placeholder 3">
            <a:extLst>
              <a:ext uri="{FF2B5EF4-FFF2-40B4-BE49-F238E27FC236}">
                <a16:creationId xmlns:a16="http://schemas.microsoft.com/office/drawing/2014/main" id="{79B938EC-FD79-FC4A-B51F-59C5D2B81BB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82" y="4956626"/>
            <a:ext cx="548699" cy="180170"/>
          </a:xfrm>
        </p:spPr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2</a:t>
            </a:fld>
            <a:endParaRPr lang="en-US" sz="1000"/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62B5F4E6-A9FE-9544-8EE2-D467081BB07C}"/>
              </a:ext>
            </a:extLst>
          </p:cNvPr>
          <p:cNvSpPr txBox="1"/>
          <p:nvPr/>
        </p:nvSpPr>
        <p:spPr>
          <a:xfrm>
            <a:off x="1503427" y="1008184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Development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C9F4ABA7-2F6F-CE45-8EFD-6534ADB02DE0}"/>
              </a:ext>
            </a:extLst>
          </p:cNvPr>
          <p:cNvSpPr txBox="1"/>
          <p:nvPr/>
        </p:nvSpPr>
        <p:spPr>
          <a:xfrm>
            <a:off x="4003563" y="10081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DevOps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C9B8975C-3C7A-B840-8154-5CEF6DC41E20}"/>
              </a:ext>
            </a:extLst>
          </p:cNvPr>
          <p:cNvSpPr txBox="1"/>
          <p:nvPr/>
        </p:nvSpPr>
        <p:spPr>
          <a:xfrm>
            <a:off x="6585221" y="1008184"/>
            <a:ext cx="1298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Data Science</a:t>
            </a:r>
          </a:p>
        </p:txBody>
      </p:sp>
    </p:spTree>
    <p:extLst>
      <p:ext uri="{BB962C8B-B14F-4D97-AF65-F5344CB8AC3E}">
        <p14:creationId xmlns:p14="http://schemas.microsoft.com/office/powerpoint/2010/main" val="36317133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5B5E8-4F83-EB47-8730-1175FBD17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How does the Egeria community work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600AB3-FA18-5245-8926-6C17D3C09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00" y="965874"/>
            <a:ext cx="4577010" cy="3603001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Iteratively perform a series of practical experiments that ignore the boundaries of traditional approaches.</a:t>
            </a:r>
          </a:p>
          <a:p>
            <a:pPr marL="458788"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Holistic approach</a:t>
            </a:r>
          </a:p>
          <a:p>
            <a:pPr marL="458788"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Open, public collaboration</a:t>
            </a:r>
          </a:p>
          <a:p>
            <a:pPr marL="458788"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Developing interest and partnership as we go</a:t>
            </a:r>
          </a:p>
          <a:p>
            <a:pPr marL="458788"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Agile development with feedback loop</a:t>
            </a:r>
          </a:p>
          <a:p>
            <a:pPr marL="458788"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Enterprise grade software</a:t>
            </a:r>
          </a:p>
          <a:p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C21574-39C6-CF4B-8116-CBA029DE26B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3FD999D4-B456-9943-89B7-30D56181CE18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 descr="A large body of water with a mountain in the background&#10;&#10;Description automatically generated">
            <a:extLst>
              <a:ext uri="{FF2B5EF4-FFF2-40B4-BE49-F238E27FC236}">
                <a16:creationId xmlns:a16="http://schemas.microsoft.com/office/drawing/2014/main" id="{09190C9C-27A1-7348-A58C-9E0CAFFE96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38" r="26080"/>
          <a:stretch/>
        </p:blipFill>
        <p:spPr>
          <a:xfrm>
            <a:off x="5433875" y="591013"/>
            <a:ext cx="3710125" cy="4282069"/>
          </a:xfrm>
          <a:prstGeom prst="rect">
            <a:avLst/>
          </a:prstGeom>
        </p:spPr>
      </p:pic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ACDA21D1-7D45-5148-ACAE-8C51F7673EEC}"/>
              </a:ext>
            </a:extLst>
          </p:cNvPr>
          <p:cNvSpPr txBox="1">
            <a:spLocks/>
          </p:cNvSpPr>
          <p:nvPr/>
        </p:nvSpPr>
        <p:spPr>
          <a:xfrm>
            <a:off x="228602" y="1095309"/>
            <a:ext cx="3621504" cy="324199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8788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453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34C167-D278-364C-B12C-0A3F47A6E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do vendors work with Egeria?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EFAB0B-046C-0547-B571-200D02CD8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Linking old platform with new platform</a:t>
            </a:r>
          </a:p>
          <a:p>
            <a:r>
              <a:rPr lang="en-US" sz="2000" dirty="0"/>
              <a:t>Linking multiple versions of own product deployed across an enterprise</a:t>
            </a:r>
          </a:p>
          <a:p>
            <a:r>
              <a:rPr lang="en-US" sz="2000" dirty="0"/>
              <a:t>Offload integration implementation costs</a:t>
            </a:r>
          </a:p>
          <a:p>
            <a:r>
              <a:rPr lang="en-US" sz="2000" dirty="0"/>
              <a:t>Access to third party metadata:</a:t>
            </a:r>
          </a:p>
          <a:p>
            <a:pPr lvl="1"/>
            <a:r>
              <a:rPr lang="en-US" sz="1800" dirty="0"/>
              <a:t>open source technology’s and other vendor’s metadata</a:t>
            </a:r>
          </a:p>
          <a:p>
            <a:r>
              <a:rPr lang="en-US" sz="2000" dirty="0"/>
              <a:t>Governing third party technologies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3FBDFB-0C06-7D44-A5FB-FFE390092B0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21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40807086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277958-9B3C-1740-AC1A-7774345CC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460" y="525201"/>
            <a:ext cx="4157997" cy="42127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DB85DE-A335-424F-AB2E-C74CB9A4C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Status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6122CD7-FFE2-1140-A905-7851651CB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Development in plain sight</a:t>
            </a:r>
          </a:p>
          <a:p>
            <a:r>
              <a:rPr lang="en-US" sz="2000" dirty="0"/>
              <a:t>Monthly releases</a:t>
            </a:r>
          </a:p>
          <a:p>
            <a:pPr lvl="1"/>
            <a:r>
              <a:rPr lang="en-US" sz="1800" dirty="0"/>
              <a:t>What is ready, goes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93E62-42CA-AD4E-93B3-5F0BE5DB255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22</a:t>
            </a:fld>
            <a:endParaRPr lang="en-US" sz="1000"/>
          </a:p>
        </p:txBody>
      </p:sp>
      <p:pic>
        <p:nvPicPr>
          <p:cNvPr id="10" name="Picture 9" descr="A picture containing clock, train, sitting, large&#10;&#10;Description automatically generated">
            <a:extLst>
              <a:ext uri="{FF2B5EF4-FFF2-40B4-BE49-F238E27FC236}">
                <a16:creationId xmlns:a16="http://schemas.microsoft.com/office/drawing/2014/main" id="{D36D3C9C-E5FD-3841-AC58-AA4CA2B9E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543" y="2440493"/>
            <a:ext cx="3524213" cy="1981036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46EE854-D2AB-F346-854E-6D351D101522}"/>
              </a:ext>
            </a:extLst>
          </p:cNvPr>
          <p:cNvSpPr/>
          <p:nvPr/>
        </p:nvSpPr>
        <p:spPr>
          <a:xfrm>
            <a:off x="6705233" y="593247"/>
            <a:ext cx="1246278" cy="36215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4998837-FA36-0641-90F8-5562495DF0D0}"/>
              </a:ext>
            </a:extLst>
          </p:cNvPr>
          <p:cNvSpPr/>
          <p:nvPr/>
        </p:nvSpPr>
        <p:spPr>
          <a:xfrm>
            <a:off x="6434946" y="2564780"/>
            <a:ext cx="1631922" cy="371700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2F05B55-885B-1D46-9E56-A43D7A0FE173}"/>
              </a:ext>
            </a:extLst>
          </p:cNvPr>
          <p:cNvSpPr/>
          <p:nvPr/>
        </p:nvSpPr>
        <p:spPr>
          <a:xfrm>
            <a:off x="4773478" y="1812510"/>
            <a:ext cx="573437" cy="300072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4843C04-07F0-F94A-8DF9-A2AC8825B74F}"/>
              </a:ext>
            </a:extLst>
          </p:cNvPr>
          <p:cNvSpPr/>
          <p:nvPr/>
        </p:nvSpPr>
        <p:spPr>
          <a:xfrm>
            <a:off x="4827994" y="4403453"/>
            <a:ext cx="869116" cy="269089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5DFDC1C-53DA-D44D-9F4F-F5243089FD75}"/>
              </a:ext>
            </a:extLst>
          </p:cNvPr>
          <p:cNvSpPr/>
          <p:nvPr/>
        </p:nvSpPr>
        <p:spPr>
          <a:xfrm>
            <a:off x="7601919" y="1833776"/>
            <a:ext cx="519193" cy="303812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21D90C2E-CFB2-E145-9684-6BEC09D84129}"/>
              </a:ext>
            </a:extLst>
          </p:cNvPr>
          <p:cNvSpPr/>
          <p:nvPr/>
        </p:nvSpPr>
        <p:spPr>
          <a:xfrm>
            <a:off x="4794419" y="610877"/>
            <a:ext cx="1246278" cy="36215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3E9BAC5-1AEA-0743-A611-8090B0CCD818}"/>
              </a:ext>
            </a:extLst>
          </p:cNvPr>
          <p:cNvSpPr/>
          <p:nvPr/>
        </p:nvSpPr>
        <p:spPr>
          <a:xfrm>
            <a:off x="4794419" y="2586296"/>
            <a:ext cx="854302" cy="36215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99253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49D8AA-877B-F14F-A76F-E04BA0A7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Egeria …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BE4384-1D19-9840-B998-3BB9C2D0B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00" y="965874"/>
            <a:ext cx="4439446" cy="3603001"/>
          </a:xfrm>
        </p:spPr>
        <p:txBody>
          <a:bodyPr>
            <a:normAutofit/>
          </a:bodyPr>
          <a:lstStyle/>
          <a:p>
            <a:pPr marL="285750" indent="-285750">
              <a:spcAft>
                <a:spcPts val="4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Eases the cost of metadata integration through </a:t>
            </a:r>
          </a:p>
          <a:p>
            <a:pPr marL="742950" lvl="1" indent="-285750">
              <a:spcAft>
                <a:spcPts val="4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</a:rPr>
              <a:t>Comprehensive standards and libraries.  </a:t>
            </a:r>
          </a:p>
          <a:p>
            <a:pPr marL="742950" lvl="1" indent="-285750">
              <a:spcAft>
                <a:spcPts val="4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</a:rPr>
              <a:t>Active vendor recruitment program.</a:t>
            </a:r>
          </a:p>
          <a:p>
            <a:pPr marL="285750" indent="-285750">
              <a:spcAft>
                <a:spcPts val="4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Provides direct support to many governance roles, filling the gaps between function offered through commercial tools.</a:t>
            </a:r>
          </a:p>
          <a:p>
            <a:pPr marL="285750" indent="-285750">
              <a:spcAft>
                <a:spcPts val="4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Provides best practices and content packs to accelerate an organization’s journey to becoming data driven.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B6969F63-B3E1-E743-9885-218EDEE9EAE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23</a:t>
            </a:fld>
            <a:endParaRPr lang="en-US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714DE1-6CEC-5849-BCBF-55BE708A5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9269" y="683127"/>
            <a:ext cx="3681862" cy="377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109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7" name="Group 2"/>
          <p:cNvGrpSpPr>
            <a:grpSpLocks/>
          </p:cNvGrpSpPr>
          <p:nvPr/>
        </p:nvGrpSpPr>
        <p:grpSpPr bwMode="auto">
          <a:xfrm>
            <a:off x="838210" y="1078706"/>
            <a:ext cx="7561263" cy="3053800"/>
            <a:chOff x="573" y="1189"/>
            <a:chExt cx="4718" cy="2201"/>
          </a:xfrm>
        </p:grpSpPr>
        <p:sp>
          <p:nvSpPr>
            <p:cNvPr id="19458" name="AutoShape 3"/>
            <p:cNvSpPr>
              <a:spLocks noChangeAspect="1" noChangeArrowheads="1" noTextEdit="1"/>
            </p:cNvSpPr>
            <p:nvPr/>
          </p:nvSpPr>
          <p:spPr bwMode="auto">
            <a:xfrm>
              <a:off x="573" y="1189"/>
              <a:ext cx="4718" cy="1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59" name="Freeform 4"/>
            <p:cNvSpPr>
              <a:spLocks/>
            </p:cNvSpPr>
            <p:nvPr/>
          </p:nvSpPr>
          <p:spPr bwMode="auto">
            <a:xfrm>
              <a:off x="3409" y="1712"/>
              <a:ext cx="777" cy="965"/>
            </a:xfrm>
            <a:custGeom>
              <a:avLst/>
              <a:gdLst>
                <a:gd name="T0" fmla="*/ 1 w 1554"/>
                <a:gd name="T1" fmla="*/ 0 h 2894"/>
                <a:gd name="T2" fmla="*/ 1 w 1554"/>
                <a:gd name="T3" fmla="*/ 0 h 2894"/>
                <a:gd name="T4" fmla="*/ 1 w 1554"/>
                <a:gd name="T5" fmla="*/ 0 h 2894"/>
                <a:gd name="T6" fmla="*/ 1 w 1554"/>
                <a:gd name="T7" fmla="*/ 0 h 2894"/>
                <a:gd name="T8" fmla="*/ 1 w 1554"/>
                <a:gd name="T9" fmla="*/ 0 h 2894"/>
                <a:gd name="T10" fmla="*/ 1 w 1554"/>
                <a:gd name="T11" fmla="*/ 0 h 2894"/>
                <a:gd name="T12" fmla="*/ 1 w 1554"/>
                <a:gd name="T13" fmla="*/ 0 h 2894"/>
                <a:gd name="T14" fmla="*/ 1 w 1554"/>
                <a:gd name="T15" fmla="*/ 0 h 2894"/>
                <a:gd name="T16" fmla="*/ 1 w 1554"/>
                <a:gd name="T17" fmla="*/ 0 h 2894"/>
                <a:gd name="T18" fmla="*/ 1 w 1554"/>
                <a:gd name="T19" fmla="*/ 0 h 2894"/>
                <a:gd name="T20" fmla="*/ 1 w 1554"/>
                <a:gd name="T21" fmla="*/ 0 h 2894"/>
                <a:gd name="T22" fmla="*/ 1 w 1554"/>
                <a:gd name="T23" fmla="*/ 0 h 2894"/>
                <a:gd name="T24" fmla="*/ 1 w 1554"/>
                <a:gd name="T25" fmla="*/ 0 h 2894"/>
                <a:gd name="T26" fmla="*/ 1 w 1554"/>
                <a:gd name="T27" fmla="*/ 0 h 2894"/>
                <a:gd name="T28" fmla="*/ 1 w 1554"/>
                <a:gd name="T29" fmla="*/ 0 h 2894"/>
                <a:gd name="T30" fmla="*/ 1 w 1554"/>
                <a:gd name="T31" fmla="*/ 0 h 2894"/>
                <a:gd name="T32" fmla="*/ 1 w 1554"/>
                <a:gd name="T33" fmla="*/ 0 h 2894"/>
                <a:gd name="T34" fmla="*/ 1 w 1554"/>
                <a:gd name="T35" fmla="*/ 0 h 2894"/>
                <a:gd name="T36" fmla="*/ 1 w 1554"/>
                <a:gd name="T37" fmla="*/ 0 h 2894"/>
                <a:gd name="T38" fmla="*/ 1 w 1554"/>
                <a:gd name="T39" fmla="*/ 0 h 2894"/>
                <a:gd name="T40" fmla="*/ 1 w 1554"/>
                <a:gd name="T41" fmla="*/ 0 h 2894"/>
                <a:gd name="T42" fmla="*/ 1 w 1554"/>
                <a:gd name="T43" fmla="*/ 0 h 2894"/>
                <a:gd name="T44" fmla="*/ 1 w 1554"/>
                <a:gd name="T45" fmla="*/ 0 h 2894"/>
                <a:gd name="T46" fmla="*/ 1 w 1554"/>
                <a:gd name="T47" fmla="*/ 0 h 2894"/>
                <a:gd name="T48" fmla="*/ 1 w 1554"/>
                <a:gd name="T49" fmla="*/ 0 h 2894"/>
                <a:gd name="T50" fmla="*/ 1 w 1554"/>
                <a:gd name="T51" fmla="*/ 0 h 2894"/>
                <a:gd name="T52" fmla="*/ 1 w 1554"/>
                <a:gd name="T53" fmla="*/ 0 h 2894"/>
                <a:gd name="T54" fmla="*/ 1 w 1554"/>
                <a:gd name="T55" fmla="*/ 0 h 2894"/>
                <a:gd name="T56" fmla="*/ 1 w 1554"/>
                <a:gd name="T57" fmla="*/ 0 h 2894"/>
                <a:gd name="T58" fmla="*/ 1 w 1554"/>
                <a:gd name="T59" fmla="*/ 0 h 2894"/>
                <a:gd name="T60" fmla="*/ 1 w 1554"/>
                <a:gd name="T61" fmla="*/ 0 h 2894"/>
                <a:gd name="T62" fmla="*/ 1 w 1554"/>
                <a:gd name="T63" fmla="*/ 0 h 2894"/>
                <a:gd name="T64" fmla="*/ 1 w 1554"/>
                <a:gd name="T65" fmla="*/ 0 h 2894"/>
                <a:gd name="T66" fmla="*/ 0 w 1554"/>
                <a:gd name="T67" fmla="*/ 0 h 2894"/>
                <a:gd name="T68" fmla="*/ 1 w 1554"/>
                <a:gd name="T69" fmla="*/ 0 h 2894"/>
                <a:gd name="T70" fmla="*/ 1 w 1554"/>
                <a:gd name="T71" fmla="*/ 0 h 289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554"/>
                <a:gd name="T109" fmla="*/ 0 h 2894"/>
                <a:gd name="T110" fmla="*/ 1554 w 1554"/>
                <a:gd name="T111" fmla="*/ 2894 h 289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554" h="2894">
                  <a:moveTo>
                    <a:pt x="1486" y="2887"/>
                  </a:moveTo>
                  <a:lnTo>
                    <a:pt x="1515" y="2876"/>
                  </a:lnTo>
                  <a:lnTo>
                    <a:pt x="1535" y="2838"/>
                  </a:lnTo>
                  <a:lnTo>
                    <a:pt x="1554" y="2707"/>
                  </a:lnTo>
                  <a:lnTo>
                    <a:pt x="1554" y="2665"/>
                  </a:lnTo>
                  <a:lnTo>
                    <a:pt x="1553" y="2618"/>
                  </a:lnTo>
                  <a:lnTo>
                    <a:pt x="1547" y="2519"/>
                  </a:lnTo>
                  <a:lnTo>
                    <a:pt x="1517" y="2295"/>
                  </a:lnTo>
                  <a:lnTo>
                    <a:pt x="1424" y="1841"/>
                  </a:lnTo>
                  <a:lnTo>
                    <a:pt x="1323" y="1529"/>
                  </a:lnTo>
                  <a:lnTo>
                    <a:pt x="1284" y="1492"/>
                  </a:lnTo>
                  <a:lnTo>
                    <a:pt x="1237" y="1467"/>
                  </a:lnTo>
                  <a:lnTo>
                    <a:pt x="1028" y="1373"/>
                  </a:lnTo>
                  <a:lnTo>
                    <a:pt x="976" y="1323"/>
                  </a:lnTo>
                  <a:lnTo>
                    <a:pt x="939" y="1245"/>
                  </a:lnTo>
                  <a:lnTo>
                    <a:pt x="923" y="1193"/>
                  </a:lnTo>
                  <a:lnTo>
                    <a:pt x="924" y="1170"/>
                  </a:lnTo>
                  <a:lnTo>
                    <a:pt x="933" y="1137"/>
                  </a:lnTo>
                  <a:lnTo>
                    <a:pt x="1020" y="953"/>
                  </a:lnTo>
                  <a:lnTo>
                    <a:pt x="1055" y="848"/>
                  </a:lnTo>
                  <a:lnTo>
                    <a:pt x="1071" y="786"/>
                  </a:lnTo>
                  <a:lnTo>
                    <a:pt x="1077" y="739"/>
                  </a:lnTo>
                  <a:lnTo>
                    <a:pt x="1077" y="702"/>
                  </a:lnTo>
                  <a:lnTo>
                    <a:pt x="1077" y="677"/>
                  </a:lnTo>
                  <a:lnTo>
                    <a:pt x="1076" y="647"/>
                  </a:lnTo>
                  <a:lnTo>
                    <a:pt x="1067" y="507"/>
                  </a:lnTo>
                  <a:lnTo>
                    <a:pt x="1035" y="280"/>
                  </a:lnTo>
                  <a:lnTo>
                    <a:pt x="941" y="128"/>
                  </a:lnTo>
                  <a:lnTo>
                    <a:pt x="830" y="4"/>
                  </a:lnTo>
                  <a:lnTo>
                    <a:pt x="814" y="0"/>
                  </a:lnTo>
                  <a:lnTo>
                    <a:pt x="792" y="0"/>
                  </a:lnTo>
                  <a:lnTo>
                    <a:pt x="749" y="16"/>
                  </a:lnTo>
                  <a:lnTo>
                    <a:pt x="723" y="39"/>
                  </a:lnTo>
                  <a:lnTo>
                    <a:pt x="720" y="48"/>
                  </a:lnTo>
                  <a:lnTo>
                    <a:pt x="729" y="58"/>
                  </a:lnTo>
                  <a:lnTo>
                    <a:pt x="700" y="23"/>
                  </a:lnTo>
                  <a:lnTo>
                    <a:pt x="664" y="6"/>
                  </a:lnTo>
                  <a:lnTo>
                    <a:pt x="646" y="3"/>
                  </a:lnTo>
                  <a:lnTo>
                    <a:pt x="630" y="13"/>
                  </a:lnTo>
                  <a:lnTo>
                    <a:pt x="543" y="110"/>
                  </a:lnTo>
                  <a:lnTo>
                    <a:pt x="462" y="224"/>
                  </a:lnTo>
                  <a:lnTo>
                    <a:pt x="452" y="417"/>
                  </a:lnTo>
                  <a:lnTo>
                    <a:pt x="452" y="540"/>
                  </a:lnTo>
                  <a:lnTo>
                    <a:pt x="448" y="621"/>
                  </a:lnTo>
                  <a:lnTo>
                    <a:pt x="432" y="660"/>
                  </a:lnTo>
                  <a:lnTo>
                    <a:pt x="418" y="703"/>
                  </a:lnTo>
                  <a:lnTo>
                    <a:pt x="418" y="728"/>
                  </a:lnTo>
                  <a:lnTo>
                    <a:pt x="416" y="750"/>
                  </a:lnTo>
                  <a:lnTo>
                    <a:pt x="416" y="773"/>
                  </a:lnTo>
                  <a:lnTo>
                    <a:pt x="416" y="806"/>
                  </a:lnTo>
                  <a:lnTo>
                    <a:pt x="452" y="875"/>
                  </a:lnTo>
                  <a:lnTo>
                    <a:pt x="489" y="946"/>
                  </a:lnTo>
                  <a:lnTo>
                    <a:pt x="538" y="1069"/>
                  </a:lnTo>
                  <a:lnTo>
                    <a:pt x="553" y="1132"/>
                  </a:lnTo>
                  <a:lnTo>
                    <a:pt x="550" y="1163"/>
                  </a:lnTo>
                  <a:lnTo>
                    <a:pt x="552" y="1187"/>
                  </a:lnTo>
                  <a:lnTo>
                    <a:pt x="553" y="1225"/>
                  </a:lnTo>
                  <a:lnTo>
                    <a:pt x="547" y="1259"/>
                  </a:lnTo>
                  <a:lnTo>
                    <a:pt x="530" y="1285"/>
                  </a:lnTo>
                  <a:lnTo>
                    <a:pt x="478" y="1330"/>
                  </a:lnTo>
                  <a:lnTo>
                    <a:pt x="423" y="1372"/>
                  </a:lnTo>
                  <a:lnTo>
                    <a:pt x="327" y="1375"/>
                  </a:lnTo>
                  <a:lnTo>
                    <a:pt x="211" y="1398"/>
                  </a:lnTo>
                  <a:lnTo>
                    <a:pt x="90" y="1490"/>
                  </a:lnTo>
                  <a:lnTo>
                    <a:pt x="56" y="1622"/>
                  </a:lnTo>
                  <a:lnTo>
                    <a:pt x="33" y="1763"/>
                  </a:lnTo>
                  <a:lnTo>
                    <a:pt x="4" y="2369"/>
                  </a:lnTo>
                  <a:lnTo>
                    <a:pt x="0" y="2852"/>
                  </a:lnTo>
                  <a:lnTo>
                    <a:pt x="471" y="2886"/>
                  </a:lnTo>
                  <a:lnTo>
                    <a:pt x="948" y="2894"/>
                  </a:lnTo>
                  <a:lnTo>
                    <a:pt x="1213" y="2894"/>
                  </a:lnTo>
                  <a:lnTo>
                    <a:pt x="1486" y="2887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60" name="Freeform 5"/>
            <p:cNvSpPr>
              <a:spLocks/>
            </p:cNvSpPr>
            <p:nvPr/>
          </p:nvSpPr>
          <p:spPr bwMode="auto">
            <a:xfrm>
              <a:off x="4205" y="1742"/>
              <a:ext cx="789" cy="940"/>
            </a:xfrm>
            <a:custGeom>
              <a:avLst/>
              <a:gdLst>
                <a:gd name="T0" fmla="*/ 1 w 1577"/>
                <a:gd name="T1" fmla="*/ 0 h 2821"/>
                <a:gd name="T2" fmla="*/ 0 w 1577"/>
                <a:gd name="T3" fmla="*/ 0 h 2821"/>
                <a:gd name="T4" fmla="*/ 1 w 1577"/>
                <a:gd name="T5" fmla="*/ 0 h 2821"/>
                <a:gd name="T6" fmla="*/ 1 w 1577"/>
                <a:gd name="T7" fmla="*/ 0 h 2821"/>
                <a:gd name="T8" fmla="*/ 1 w 1577"/>
                <a:gd name="T9" fmla="*/ 0 h 2821"/>
                <a:gd name="T10" fmla="*/ 1 w 1577"/>
                <a:gd name="T11" fmla="*/ 0 h 2821"/>
                <a:gd name="T12" fmla="*/ 1 w 1577"/>
                <a:gd name="T13" fmla="*/ 0 h 2821"/>
                <a:gd name="T14" fmla="*/ 1 w 1577"/>
                <a:gd name="T15" fmla="*/ 0 h 2821"/>
                <a:gd name="T16" fmla="*/ 1 w 1577"/>
                <a:gd name="T17" fmla="*/ 0 h 2821"/>
                <a:gd name="T18" fmla="*/ 1 w 1577"/>
                <a:gd name="T19" fmla="*/ 0 h 2821"/>
                <a:gd name="T20" fmla="*/ 1 w 1577"/>
                <a:gd name="T21" fmla="*/ 0 h 2821"/>
                <a:gd name="T22" fmla="*/ 1 w 1577"/>
                <a:gd name="T23" fmla="*/ 0 h 2821"/>
                <a:gd name="T24" fmla="*/ 1 w 1577"/>
                <a:gd name="T25" fmla="*/ 0 h 2821"/>
                <a:gd name="T26" fmla="*/ 1 w 1577"/>
                <a:gd name="T27" fmla="*/ 0 h 2821"/>
                <a:gd name="T28" fmla="*/ 1 w 1577"/>
                <a:gd name="T29" fmla="*/ 0 h 2821"/>
                <a:gd name="T30" fmla="*/ 1 w 1577"/>
                <a:gd name="T31" fmla="*/ 0 h 2821"/>
                <a:gd name="T32" fmla="*/ 1 w 1577"/>
                <a:gd name="T33" fmla="*/ 0 h 2821"/>
                <a:gd name="T34" fmla="*/ 1 w 1577"/>
                <a:gd name="T35" fmla="*/ 0 h 2821"/>
                <a:gd name="T36" fmla="*/ 1 w 1577"/>
                <a:gd name="T37" fmla="*/ 0 h 2821"/>
                <a:gd name="T38" fmla="*/ 1 w 1577"/>
                <a:gd name="T39" fmla="*/ 0 h 2821"/>
                <a:gd name="T40" fmla="*/ 1 w 1577"/>
                <a:gd name="T41" fmla="*/ 0 h 2821"/>
                <a:gd name="T42" fmla="*/ 1 w 1577"/>
                <a:gd name="T43" fmla="*/ 0 h 2821"/>
                <a:gd name="T44" fmla="*/ 1 w 1577"/>
                <a:gd name="T45" fmla="*/ 0 h 2821"/>
                <a:gd name="T46" fmla="*/ 1 w 1577"/>
                <a:gd name="T47" fmla="*/ 0 h 2821"/>
                <a:gd name="T48" fmla="*/ 1 w 1577"/>
                <a:gd name="T49" fmla="*/ 0 h 2821"/>
                <a:gd name="T50" fmla="*/ 1 w 1577"/>
                <a:gd name="T51" fmla="*/ 0 h 2821"/>
                <a:gd name="T52" fmla="*/ 1 w 1577"/>
                <a:gd name="T53" fmla="*/ 0 h 2821"/>
                <a:gd name="T54" fmla="*/ 1 w 1577"/>
                <a:gd name="T55" fmla="*/ 0 h 2821"/>
                <a:gd name="T56" fmla="*/ 1 w 1577"/>
                <a:gd name="T57" fmla="*/ 0 h 2821"/>
                <a:gd name="T58" fmla="*/ 1 w 1577"/>
                <a:gd name="T59" fmla="*/ 0 h 2821"/>
                <a:gd name="T60" fmla="*/ 1 w 1577"/>
                <a:gd name="T61" fmla="*/ 0 h 2821"/>
                <a:gd name="T62" fmla="*/ 1 w 1577"/>
                <a:gd name="T63" fmla="*/ 0 h 2821"/>
                <a:gd name="T64" fmla="*/ 1 w 1577"/>
                <a:gd name="T65" fmla="*/ 0 h 2821"/>
                <a:gd name="T66" fmla="*/ 1 w 1577"/>
                <a:gd name="T67" fmla="*/ 0 h 282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577"/>
                <a:gd name="T103" fmla="*/ 0 h 2821"/>
                <a:gd name="T104" fmla="*/ 1577 w 1577"/>
                <a:gd name="T105" fmla="*/ 2821 h 2821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577" h="2821">
                  <a:moveTo>
                    <a:pt x="31" y="2790"/>
                  </a:moveTo>
                  <a:lnTo>
                    <a:pt x="17" y="2757"/>
                  </a:lnTo>
                  <a:lnTo>
                    <a:pt x="7" y="2669"/>
                  </a:lnTo>
                  <a:lnTo>
                    <a:pt x="0" y="2396"/>
                  </a:lnTo>
                  <a:lnTo>
                    <a:pt x="14" y="1941"/>
                  </a:lnTo>
                  <a:lnTo>
                    <a:pt x="31" y="1831"/>
                  </a:lnTo>
                  <a:lnTo>
                    <a:pt x="60" y="1732"/>
                  </a:lnTo>
                  <a:lnTo>
                    <a:pt x="188" y="1521"/>
                  </a:lnTo>
                  <a:lnTo>
                    <a:pt x="260" y="1485"/>
                  </a:lnTo>
                  <a:lnTo>
                    <a:pt x="300" y="1463"/>
                  </a:lnTo>
                  <a:lnTo>
                    <a:pt x="319" y="1434"/>
                  </a:lnTo>
                  <a:lnTo>
                    <a:pt x="310" y="1405"/>
                  </a:lnTo>
                  <a:lnTo>
                    <a:pt x="291" y="1371"/>
                  </a:lnTo>
                  <a:lnTo>
                    <a:pt x="261" y="1306"/>
                  </a:lnTo>
                  <a:lnTo>
                    <a:pt x="261" y="1278"/>
                  </a:lnTo>
                  <a:lnTo>
                    <a:pt x="267" y="1246"/>
                  </a:lnTo>
                  <a:lnTo>
                    <a:pt x="288" y="1174"/>
                  </a:lnTo>
                  <a:lnTo>
                    <a:pt x="327" y="1041"/>
                  </a:lnTo>
                  <a:lnTo>
                    <a:pt x="331" y="894"/>
                  </a:lnTo>
                  <a:lnTo>
                    <a:pt x="331" y="855"/>
                  </a:lnTo>
                  <a:lnTo>
                    <a:pt x="331" y="835"/>
                  </a:lnTo>
                  <a:lnTo>
                    <a:pt x="330" y="813"/>
                  </a:lnTo>
                  <a:lnTo>
                    <a:pt x="327" y="745"/>
                  </a:lnTo>
                  <a:lnTo>
                    <a:pt x="305" y="612"/>
                  </a:lnTo>
                  <a:lnTo>
                    <a:pt x="294" y="542"/>
                  </a:lnTo>
                  <a:lnTo>
                    <a:pt x="291" y="510"/>
                  </a:lnTo>
                  <a:lnTo>
                    <a:pt x="290" y="482"/>
                  </a:lnTo>
                  <a:lnTo>
                    <a:pt x="319" y="329"/>
                  </a:lnTo>
                  <a:lnTo>
                    <a:pt x="372" y="185"/>
                  </a:lnTo>
                  <a:lnTo>
                    <a:pt x="455" y="74"/>
                  </a:lnTo>
                  <a:lnTo>
                    <a:pt x="508" y="25"/>
                  </a:lnTo>
                  <a:lnTo>
                    <a:pt x="556" y="0"/>
                  </a:lnTo>
                  <a:lnTo>
                    <a:pt x="584" y="10"/>
                  </a:lnTo>
                  <a:lnTo>
                    <a:pt x="614" y="29"/>
                  </a:lnTo>
                  <a:lnTo>
                    <a:pt x="696" y="75"/>
                  </a:lnTo>
                  <a:lnTo>
                    <a:pt x="725" y="64"/>
                  </a:lnTo>
                  <a:lnTo>
                    <a:pt x="756" y="55"/>
                  </a:lnTo>
                  <a:lnTo>
                    <a:pt x="801" y="87"/>
                  </a:lnTo>
                  <a:lnTo>
                    <a:pt x="852" y="144"/>
                  </a:lnTo>
                  <a:lnTo>
                    <a:pt x="931" y="274"/>
                  </a:lnTo>
                  <a:lnTo>
                    <a:pt x="979" y="420"/>
                  </a:lnTo>
                  <a:lnTo>
                    <a:pt x="1015" y="581"/>
                  </a:lnTo>
                  <a:lnTo>
                    <a:pt x="1058" y="900"/>
                  </a:lnTo>
                  <a:lnTo>
                    <a:pt x="1065" y="1150"/>
                  </a:lnTo>
                  <a:lnTo>
                    <a:pt x="1070" y="1236"/>
                  </a:lnTo>
                  <a:lnTo>
                    <a:pt x="1072" y="1284"/>
                  </a:lnTo>
                  <a:lnTo>
                    <a:pt x="1072" y="1306"/>
                  </a:lnTo>
                  <a:lnTo>
                    <a:pt x="1071" y="1326"/>
                  </a:lnTo>
                  <a:lnTo>
                    <a:pt x="1064" y="1358"/>
                  </a:lnTo>
                  <a:lnTo>
                    <a:pt x="1058" y="1392"/>
                  </a:lnTo>
                  <a:lnTo>
                    <a:pt x="1073" y="1423"/>
                  </a:lnTo>
                  <a:lnTo>
                    <a:pt x="1103" y="1454"/>
                  </a:lnTo>
                  <a:lnTo>
                    <a:pt x="1163" y="1501"/>
                  </a:lnTo>
                  <a:lnTo>
                    <a:pt x="1307" y="1616"/>
                  </a:lnTo>
                  <a:lnTo>
                    <a:pt x="1563" y="2106"/>
                  </a:lnTo>
                  <a:lnTo>
                    <a:pt x="1571" y="2210"/>
                  </a:lnTo>
                  <a:lnTo>
                    <a:pt x="1564" y="2226"/>
                  </a:lnTo>
                  <a:lnTo>
                    <a:pt x="1563" y="2256"/>
                  </a:lnTo>
                  <a:lnTo>
                    <a:pt x="1563" y="2281"/>
                  </a:lnTo>
                  <a:lnTo>
                    <a:pt x="1563" y="2315"/>
                  </a:lnTo>
                  <a:lnTo>
                    <a:pt x="1574" y="2617"/>
                  </a:lnTo>
                  <a:lnTo>
                    <a:pt x="1577" y="2751"/>
                  </a:lnTo>
                  <a:lnTo>
                    <a:pt x="1577" y="2775"/>
                  </a:lnTo>
                  <a:lnTo>
                    <a:pt x="1576" y="2793"/>
                  </a:lnTo>
                  <a:lnTo>
                    <a:pt x="1570" y="2809"/>
                  </a:lnTo>
                  <a:lnTo>
                    <a:pt x="763" y="2821"/>
                  </a:lnTo>
                  <a:lnTo>
                    <a:pt x="366" y="2816"/>
                  </a:lnTo>
                  <a:lnTo>
                    <a:pt x="31" y="279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61" name="Freeform 6"/>
            <p:cNvSpPr>
              <a:spLocks/>
            </p:cNvSpPr>
            <p:nvPr/>
          </p:nvSpPr>
          <p:spPr bwMode="auto">
            <a:xfrm>
              <a:off x="3800" y="1869"/>
              <a:ext cx="946" cy="925"/>
            </a:xfrm>
            <a:custGeom>
              <a:avLst/>
              <a:gdLst>
                <a:gd name="T0" fmla="*/ 0 w 1891"/>
                <a:gd name="T1" fmla="*/ 0 h 2775"/>
                <a:gd name="T2" fmla="*/ 1 w 1891"/>
                <a:gd name="T3" fmla="*/ 0 h 2775"/>
                <a:gd name="T4" fmla="*/ 1 w 1891"/>
                <a:gd name="T5" fmla="*/ 0 h 2775"/>
                <a:gd name="T6" fmla="*/ 1 w 1891"/>
                <a:gd name="T7" fmla="*/ 0 h 2775"/>
                <a:gd name="T8" fmla="*/ 1 w 1891"/>
                <a:gd name="T9" fmla="*/ 0 h 2775"/>
                <a:gd name="T10" fmla="*/ 1 w 1891"/>
                <a:gd name="T11" fmla="*/ 0 h 2775"/>
                <a:gd name="T12" fmla="*/ 1 w 1891"/>
                <a:gd name="T13" fmla="*/ 0 h 2775"/>
                <a:gd name="T14" fmla="*/ 1 w 1891"/>
                <a:gd name="T15" fmla="*/ 0 h 2775"/>
                <a:gd name="T16" fmla="*/ 1 w 1891"/>
                <a:gd name="T17" fmla="*/ 0 h 2775"/>
                <a:gd name="T18" fmla="*/ 1 w 1891"/>
                <a:gd name="T19" fmla="*/ 0 h 2775"/>
                <a:gd name="T20" fmla="*/ 1 w 1891"/>
                <a:gd name="T21" fmla="*/ 0 h 2775"/>
                <a:gd name="T22" fmla="*/ 1 w 1891"/>
                <a:gd name="T23" fmla="*/ 0 h 2775"/>
                <a:gd name="T24" fmla="*/ 1 w 1891"/>
                <a:gd name="T25" fmla="*/ 0 h 2775"/>
                <a:gd name="T26" fmla="*/ 1 w 1891"/>
                <a:gd name="T27" fmla="*/ 0 h 2775"/>
                <a:gd name="T28" fmla="*/ 1 w 1891"/>
                <a:gd name="T29" fmla="*/ 0 h 2775"/>
                <a:gd name="T30" fmla="*/ 1 w 1891"/>
                <a:gd name="T31" fmla="*/ 0 h 2775"/>
                <a:gd name="T32" fmla="*/ 1 w 1891"/>
                <a:gd name="T33" fmla="*/ 0 h 2775"/>
                <a:gd name="T34" fmla="*/ 1 w 1891"/>
                <a:gd name="T35" fmla="*/ 0 h 2775"/>
                <a:gd name="T36" fmla="*/ 1 w 1891"/>
                <a:gd name="T37" fmla="*/ 0 h 2775"/>
                <a:gd name="T38" fmla="*/ 1 w 1891"/>
                <a:gd name="T39" fmla="*/ 0 h 2775"/>
                <a:gd name="T40" fmla="*/ 1 w 1891"/>
                <a:gd name="T41" fmla="*/ 0 h 2775"/>
                <a:gd name="T42" fmla="*/ 1 w 1891"/>
                <a:gd name="T43" fmla="*/ 0 h 2775"/>
                <a:gd name="T44" fmla="*/ 1 w 1891"/>
                <a:gd name="T45" fmla="*/ 0 h 2775"/>
                <a:gd name="T46" fmla="*/ 1 w 1891"/>
                <a:gd name="T47" fmla="*/ 0 h 2775"/>
                <a:gd name="T48" fmla="*/ 1 w 1891"/>
                <a:gd name="T49" fmla="*/ 0 h 2775"/>
                <a:gd name="T50" fmla="*/ 1 w 1891"/>
                <a:gd name="T51" fmla="*/ 0 h 2775"/>
                <a:gd name="T52" fmla="*/ 1 w 1891"/>
                <a:gd name="T53" fmla="*/ 0 h 2775"/>
                <a:gd name="T54" fmla="*/ 1 w 1891"/>
                <a:gd name="T55" fmla="*/ 0 h 2775"/>
                <a:gd name="T56" fmla="*/ 1 w 1891"/>
                <a:gd name="T57" fmla="*/ 0 h 2775"/>
                <a:gd name="T58" fmla="*/ 1 w 1891"/>
                <a:gd name="T59" fmla="*/ 0 h 2775"/>
                <a:gd name="T60" fmla="*/ 1 w 1891"/>
                <a:gd name="T61" fmla="*/ 0 h 2775"/>
                <a:gd name="T62" fmla="*/ 1 w 1891"/>
                <a:gd name="T63" fmla="*/ 0 h 2775"/>
                <a:gd name="T64" fmla="*/ 1 w 1891"/>
                <a:gd name="T65" fmla="*/ 0 h 2775"/>
                <a:gd name="T66" fmla="*/ 1 w 1891"/>
                <a:gd name="T67" fmla="*/ 0 h 2775"/>
                <a:gd name="T68" fmla="*/ 1 w 1891"/>
                <a:gd name="T69" fmla="*/ 0 h 2775"/>
                <a:gd name="T70" fmla="*/ 1 w 1891"/>
                <a:gd name="T71" fmla="*/ 0 h 2775"/>
                <a:gd name="T72" fmla="*/ 1 w 1891"/>
                <a:gd name="T73" fmla="*/ 0 h 2775"/>
                <a:gd name="T74" fmla="*/ 0 w 1891"/>
                <a:gd name="T75" fmla="*/ 0 h 2775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891"/>
                <a:gd name="T115" fmla="*/ 0 h 2775"/>
                <a:gd name="T116" fmla="*/ 1891 w 1891"/>
                <a:gd name="T117" fmla="*/ 2775 h 2775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891" h="2775">
                  <a:moveTo>
                    <a:pt x="0" y="2723"/>
                  </a:moveTo>
                  <a:lnTo>
                    <a:pt x="86" y="1843"/>
                  </a:lnTo>
                  <a:lnTo>
                    <a:pt x="136" y="1713"/>
                  </a:lnTo>
                  <a:lnTo>
                    <a:pt x="212" y="1528"/>
                  </a:lnTo>
                  <a:lnTo>
                    <a:pt x="301" y="1508"/>
                  </a:lnTo>
                  <a:lnTo>
                    <a:pt x="477" y="1473"/>
                  </a:lnTo>
                  <a:lnTo>
                    <a:pt x="562" y="1426"/>
                  </a:lnTo>
                  <a:lnTo>
                    <a:pt x="633" y="1368"/>
                  </a:lnTo>
                  <a:lnTo>
                    <a:pt x="660" y="1209"/>
                  </a:lnTo>
                  <a:lnTo>
                    <a:pt x="575" y="997"/>
                  </a:lnTo>
                  <a:lnTo>
                    <a:pt x="519" y="978"/>
                  </a:lnTo>
                  <a:lnTo>
                    <a:pt x="468" y="748"/>
                  </a:lnTo>
                  <a:lnTo>
                    <a:pt x="503" y="689"/>
                  </a:lnTo>
                  <a:lnTo>
                    <a:pt x="487" y="462"/>
                  </a:lnTo>
                  <a:lnTo>
                    <a:pt x="493" y="249"/>
                  </a:lnTo>
                  <a:lnTo>
                    <a:pt x="554" y="165"/>
                  </a:lnTo>
                  <a:lnTo>
                    <a:pt x="679" y="21"/>
                  </a:lnTo>
                  <a:lnTo>
                    <a:pt x="779" y="0"/>
                  </a:lnTo>
                  <a:lnTo>
                    <a:pt x="910" y="0"/>
                  </a:lnTo>
                  <a:lnTo>
                    <a:pt x="1012" y="58"/>
                  </a:lnTo>
                  <a:lnTo>
                    <a:pt x="1097" y="165"/>
                  </a:lnTo>
                  <a:lnTo>
                    <a:pt x="1154" y="341"/>
                  </a:lnTo>
                  <a:lnTo>
                    <a:pt x="1167" y="496"/>
                  </a:lnTo>
                  <a:lnTo>
                    <a:pt x="1167" y="629"/>
                  </a:lnTo>
                  <a:lnTo>
                    <a:pt x="1220" y="652"/>
                  </a:lnTo>
                  <a:lnTo>
                    <a:pt x="1202" y="865"/>
                  </a:lnTo>
                  <a:lnTo>
                    <a:pt x="1130" y="903"/>
                  </a:lnTo>
                  <a:lnTo>
                    <a:pt x="1112" y="1033"/>
                  </a:lnTo>
                  <a:lnTo>
                    <a:pt x="1086" y="1179"/>
                  </a:lnTo>
                  <a:lnTo>
                    <a:pt x="1104" y="1293"/>
                  </a:lnTo>
                  <a:lnTo>
                    <a:pt x="1197" y="1368"/>
                  </a:lnTo>
                  <a:lnTo>
                    <a:pt x="1321" y="1411"/>
                  </a:lnTo>
                  <a:lnTo>
                    <a:pt x="1497" y="1448"/>
                  </a:lnTo>
                  <a:lnTo>
                    <a:pt x="1620" y="1459"/>
                  </a:lnTo>
                  <a:lnTo>
                    <a:pt x="1687" y="1579"/>
                  </a:lnTo>
                  <a:lnTo>
                    <a:pt x="1738" y="1687"/>
                  </a:lnTo>
                  <a:lnTo>
                    <a:pt x="1891" y="2775"/>
                  </a:lnTo>
                  <a:lnTo>
                    <a:pt x="0" y="2723"/>
                  </a:lnTo>
                  <a:close/>
                </a:path>
              </a:pathLst>
            </a:custGeom>
            <a:solidFill>
              <a:srgbClr val="808080"/>
            </a:solidFill>
            <a:ln w="1588">
              <a:solidFill>
                <a:srgbClr val="919191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462" name="Freeform 7"/>
            <p:cNvSpPr>
              <a:spLocks/>
            </p:cNvSpPr>
            <p:nvPr/>
          </p:nvSpPr>
          <p:spPr bwMode="auto">
            <a:xfrm>
              <a:off x="1544" y="1762"/>
              <a:ext cx="739" cy="982"/>
            </a:xfrm>
            <a:custGeom>
              <a:avLst/>
              <a:gdLst>
                <a:gd name="T0" fmla="*/ 0 w 1479"/>
                <a:gd name="T1" fmla="*/ 0 h 2946"/>
                <a:gd name="T2" fmla="*/ 0 w 1479"/>
                <a:gd name="T3" fmla="*/ 0 h 2946"/>
                <a:gd name="T4" fmla="*/ 0 w 1479"/>
                <a:gd name="T5" fmla="*/ 0 h 2946"/>
                <a:gd name="T6" fmla="*/ 0 w 1479"/>
                <a:gd name="T7" fmla="*/ 0 h 2946"/>
                <a:gd name="T8" fmla="*/ 0 w 1479"/>
                <a:gd name="T9" fmla="*/ 0 h 2946"/>
                <a:gd name="T10" fmla="*/ 0 w 1479"/>
                <a:gd name="T11" fmla="*/ 0 h 2946"/>
                <a:gd name="T12" fmla="*/ 0 w 1479"/>
                <a:gd name="T13" fmla="*/ 0 h 2946"/>
                <a:gd name="T14" fmla="*/ 0 w 1479"/>
                <a:gd name="T15" fmla="*/ 0 h 2946"/>
                <a:gd name="T16" fmla="*/ 0 w 1479"/>
                <a:gd name="T17" fmla="*/ 0 h 2946"/>
                <a:gd name="T18" fmla="*/ 0 w 1479"/>
                <a:gd name="T19" fmla="*/ 0 h 2946"/>
                <a:gd name="T20" fmla="*/ 0 w 1479"/>
                <a:gd name="T21" fmla="*/ 0 h 2946"/>
                <a:gd name="T22" fmla="*/ 0 w 1479"/>
                <a:gd name="T23" fmla="*/ 0 h 2946"/>
                <a:gd name="T24" fmla="*/ 0 w 1479"/>
                <a:gd name="T25" fmla="*/ 0 h 2946"/>
                <a:gd name="T26" fmla="*/ 0 w 1479"/>
                <a:gd name="T27" fmla="*/ 0 h 2946"/>
                <a:gd name="T28" fmla="*/ 0 w 1479"/>
                <a:gd name="T29" fmla="*/ 0 h 2946"/>
                <a:gd name="T30" fmla="*/ 0 w 1479"/>
                <a:gd name="T31" fmla="*/ 0 h 2946"/>
                <a:gd name="T32" fmla="*/ 0 w 1479"/>
                <a:gd name="T33" fmla="*/ 0 h 2946"/>
                <a:gd name="T34" fmla="*/ 0 w 1479"/>
                <a:gd name="T35" fmla="*/ 0 h 2946"/>
                <a:gd name="T36" fmla="*/ 0 w 1479"/>
                <a:gd name="T37" fmla="*/ 0 h 2946"/>
                <a:gd name="T38" fmla="*/ 0 w 1479"/>
                <a:gd name="T39" fmla="*/ 0 h 2946"/>
                <a:gd name="T40" fmla="*/ 0 w 1479"/>
                <a:gd name="T41" fmla="*/ 0 h 2946"/>
                <a:gd name="T42" fmla="*/ 0 w 1479"/>
                <a:gd name="T43" fmla="*/ 0 h 2946"/>
                <a:gd name="T44" fmla="*/ 0 w 1479"/>
                <a:gd name="T45" fmla="*/ 0 h 2946"/>
                <a:gd name="T46" fmla="*/ 0 w 1479"/>
                <a:gd name="T47" fmla="*/ 0 h 2946"/>
                <a:gd name="T48" fmla="*/ 0 w 1479"/>
                <a:gd name="T49" fmla="*/ 0 h 2946"/>
                <a:gd name="T50" fmla="*/ 0 w 1479"/>
                <a:gd name="T51" fmla="*/ 0 h 2946"/>
                <a:gd name="T52" fmla="*/ 0 w 1479"/>
                <a:gd name="T53" fmla="*/ 0 h 2946"/>
                <a:gd name="T54" fmla="*/ 0 w 1479"/>
                <a:gd name="T55" fmla="*/ 0 h 2946"/>
                <a:gd name="T56" fmla="*/ 0 w 1479"/>
                <a:gd name="T57" fmla="*/ 0 h 2946"/>
                <a:gd name="T58" fmla="*/ 0 w 1479"/>
                <a:gd name="T59" fmla="*/ 0 h 2946"/>
                <a:gd name="T60" fmla="*/ 0 w 1479"/>
                <a:gd name="T61" fmla="*/ 0 h 2946"/>
                <a:gd name="T62" fmla="*/ 0 w 1479"/>
                <a:gd name="T63" fmla="*/ 0 h 2946"/>
                <a:gd name="T64" fmla="*/ 0 w 1479"/>
                <a:gd name="T65" fmla="*/ 0 h 2946"/>
                <a:gd name="T66" fmla="*/ 0 w 1479"/>
                <a:gd name="T67" fmla="*/ 0 h 2946"/>
                <a:gd name="T68" fmla="*/ 0 w 1479"/>
                <a:gd name="T69" fmla="*/ 0 h 2946"/>
                <a:gd name="T70" fmla="*/ 0 w 1479"/>
                <a:gd name="T71" fmla="*/ 0 h 2946"/>
                <a:gd name="T72" fmla="*/ 0 w 1479"/>
                <a:gd name="T73" fmla="*/ 0 h 2946"/>
                <a:gd name="T74" fmla="*/ 0 w 1479"/>
                <a:gd name="T75" fmla="*/ 0 h 2946"/>
                <a:gd name="T76" fmla="*/ 0 w 1479"/>
                <a:gd name="T77" fmla="*/ 0 h 294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479"/>
                <a:gd name="T118" fmla="*/ 0 h 2946"/>
                <a:gd name="T119" fmla="*/ 1479 w 1479"/>
                <a:gd name="T120" fmla="*/ 2946 h 294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479" h="2946">
                  <a:moveTo>
                    <a:pt x="0" y="2946"/>
                  </a:moveTo>
                  <a:lnTo>
                    <a:pt x="20" y="1832"/>
                  </a:lnTo>
                  <a:lnTo>
                    <a:pt x="78" y="1502"/>
                  </a:lnTo>
                  <a:lnTo>
                    <a:pt x="195" y="1349"/>
                  </a:lnTo>
                  <a:lnTo>
                    <a:pt x="344" y="1324"/>
                  </a:lnTo>
                  <a:lnTo>
                    <a:pt x="474" y="1275"/>
                  </a:lnTo>
                  <a:lnTo>
                    <a:pt x="528" y="1167"/>
                  </a:lnTo>
                  <a:lnTo>
                    <a:pt x="532" y="1005"/>
                  </a:lnTo>
                  <a:lnTo>
                    <a:pt x="480" y="917"/>
                  </a:lnTo>
                  <a:lnTo>
                    <a:pt x="480" y="865"/>
                  </a:lnTo>
                  <a:lnTo>
                    <a:pt x="436" y="798"/>
                  </a:lnTo>
                  <a:lnTo>
                    <a:pt x="398" y="660"/>
                  </a:lnTo>
                  <a:lnTo>
                    <a:pt x="405" y="635"/>
                  </a:lnTo>
                  <a:lnTo>
                    <a:pt x="367" y="527"/>
                  </a:lnTo>
                  <a:lnTo>
                    <a:pt x="405" y="309"/>
                  </a:lnTo>
                  <a:lnTo>
                    <a:pt x="488" y="206"/>
                  </a:lnTo>
                  <a:lnTo>
                    <a:pt x="584" y="63"/>
                  </a:lnTo>
                  <a:lnTo>
                    <a:pt x="774" y="0"/>
                  </a:lnTo>
                  <a:lnTo>
                    <a:pt x="919" y="108"/>
                  </a:lnTo>
                  <a:lnTo>
                    <a:pt x="971" y="195"/>
                  </a:lnTo>
                  <a:lnTo>
                    <a:pt x="1054" y="238"/>
                  </a:lnTo>
                  <a:lnTo>
                    <a:pt x="1054" y="336"/>
                  </a:lnTo>
                  <a:lnTo>
                    <a:pt x="1063" y="391"/>
                  </a:lnTo>
                  <a:lnTo>
                    <a:pt x="1124" y="499"/>
                  </a:lnTo>
                  <a:lnTo>
                    <a:pt x="1075" y="651"/>
                  </a:lnTo>
                  <a:lnTo>
                    <a:pt x="1083" y="759"/>
                  </a:lnTo>
                  <a:lnTo>
                    <a:pt x="1038" y="865"/>
                  </a:lnTo>
                  <a:lnTo>
                    <a:pt x="1002" y="897"/>
                  </a:lnTo>
                  <a:lnTo>
                    <a:pt x="1002" y="949"/>
                  </a:lnTo>
                  <a:lnTo>
                    <a:pt x="957" y="1070"/>
                  </a:lnTo>
                  <a:lnTo>
                    <a:pt x="926" y="1167"/>
                  </a:lnTo>
                  <a:lnTo>
                    <a:pt x="1018" y="1275"/>
                  </a:lnTo>
                  <a:lnTo>
                    <a:pt x="1175" y="1380"/>
                  </a:lnTo>
                  <a:lnTo>
                    <a:pt x="1340" y="1489"/>
                  </a:lnTo>
                  <a:lnTo>
                    <a:pt x="1416" y="1617"/>
                  </a:lnTo>
                  <a:lnTo>
                    <a:pt x="1447" y="1789"/>
                  </a:lnTo>
                  <a:lnTo>
                    <a:pt x="1470" y="2052"/>
                  </a:lnTo>
                  <a:lnTo>
                    <a:pt x="1479" y="2817"/>
                  </a:lnTo>
                  <a:lnTo>
                    <a:pt x="0" y="2946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63" name="Freeform 8"/>
            <p:cNvSpPr>
              <a:spLocks/>
            </p:cNvSpPr>
            <p:nvPr/>
          </p:nvSpPr>
          <p:spPr bwMode="auto">
            <a:xfrm>
              <a:off x="2100" y="1704"/>
              <a:ext cx="789" cy="1031"/>
            </a:xfrm>
            <a:custGeom>
              <a:avLst/>
              <a:gdLst>
                <a:gd name="T0" fmla="*/ 1 w 1577"/>
                <a:gd name="T1" fmla="*/ 0 h 3093"/>
                <a:gd name="T2" fmla="*/ 0 w 1577"/>
                <a:gd name="T3" fmla="*/ 0 h 3093"/>
                <a:gd name="T4" fmla="*/ 1 w 1577"/>
                <a:gd name="T5" fmla="*/ 0 h 3093"/>
                <a:gd name="T6" fmla="*/ 1 w 1577"/>
                <a:gd name="T7" fmla="*/ 0 h 3093"/>
                <a:gd name="T8" fmla="*/ 1 w 1577"/>
                <a:gd name="T9" fmla="*/ 0 h 3093"/>
                <a:gd name="T10" fmla="*/ 1 w 1577"/>
                <a:gd name="T11" fmla="*/ 0 h 3093"/>
                <a:gd name="T12" fmla="*/ 1 w 1577"/>
                <a:gd name="T13" fmla="*/ 0 h 3093"/>
                <a:gd name="T14" fmla="*/ 1 w 1577"/>
                <a:gd name="T15" fmla="*/ 0 h 3093"/>
                <a:gd name="T16" fmla="*/ 1 w 1577"/>
                <a:gd name="T17" fmla="*/ 0 h 3093"/>
                <a:gd name="T18" fmla="*/ 1 w 1577"/>
                <a:gd name="T19" fmla="*/ 0 h 3093"/>
                <a:gd name="T20" fmla="*/ 1 w 1577"/>
                <a:gd name="T21" fmla="*/ 0 h 3093"/>
                <a:gd name="T22" fmla="*/ 1 w 1577"/>
                <a:gd name="T23" fmla="*/ 0 h 3093"/>
                <a:gd name="T24" fmla="*/ 1 w 1577"/>
                <a:gd name="T25" fmla="*/ 0 h 3093"/>
                <a:gd name="T26" fmla="*/ 1 w 1577"/>
                <a:gd name="T27" fmla="*/ 0 h 3093"/>
                <a:gd name="T28" fmla="*/ 1 w 1577"/>
                <a:gd name="T29" fmla="*/ 0 h 3093"/>
                <a:gd name="T30" fmla="*/ 1 w 1577"/>
                <a:gd name="T31" fmla="*/ 0 h 3093"/>
                <a:gd name="T32" fmla="*/ 1 w 1577"/>
                <a:gd name="T33" fmla="*/ 0 h 3093"/>
                <a:gd name="T34" fmla="*/ 1 w 1577"/>
                <a:gd name="T35" fmla="*/ 0 h 3093"/>
                <a:gd name="T36" fmla="*/ 1 w 1577"/>
                <a:gd name="T37" fmla="*/ 0 h 3093"/>
                <a:gd name="T38" fmla="*/ 1 w 1577"/>
                <a:gd name="T39" fmla="*/ 0 h 3093"/>
                <a:gd name="T40" fmla="*/ 1 w 1577"/>
                <a:gd name="T41" fmla="*/ 0 h 3093"/>
                <a:gd name="T42" fmla="*/ 1 w 1577"/>
                <a:gd name="T43" fmla="*/ 0 h 3093"/>
                <a:gd name="T44" fmla="*/ 1 w 1577"/>
                <a:gd name="T45" fmla="*/ 0 h 3093"/>
                <a:gd name="T46" fmla="*/ 1 w 1577"/>
                <a:gd name="T47" fmla="*/ 0 h 3093"/>
                <a:gd name="T48" fmla="*/ 1 w 1577"/>
                <a:gd name="T49" fmla="*/ 0 h 3093"/>
                <a:gd name="T50" fmla="*/ 1 w 1577"/>
                <a:gd name="T51" fmla="*/ 0 h 3093"/>
                <a:gd name="T52" fmla="*/ 1 w 1577"/>
                <a:gd name="T53" fmla="*/ 0 h 3093"/>
                <a:gd name="T54" fmla="*/ 1 w 1577"/>
                <a:gd name="T55" fmla="*/ 0 h 3093"/>
                <a:gd name="T56" fmla="*/ 1 w 1577"/>
                <a:gd name="T57" fmla="*/ 0 h 3093"/>
                <a:gd name="T58" fmla="*/ 1 w 1577"/>
                <a:gd name="T59" fmla="*/ 0 h 3093"/>
                <a:gd name="T60" fmla="*/ 1 w 1577"/>
                <a:gd name="T61" fmla="*/ 0 h 3093"/>
                <a:gd name="T62" fmla="*/ 1 w 1577"/>
                <a:gd name="T63" fmla="*/ 0 h 3093"/>
                <a:gd name="T64" fmla="*/ 1 w 1577"/>
                <a:gd name="T65" fmla="*/ 0 h 3093"/>
                <a:gd name="T66" fmla="*/ 1 w 1577"/>
                <a:gd name="T67" fmla="*/ 0 h 309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577"/>
                <a:gd name="T103" fmla="*/ 0 h 3093"/>
                <a:gd name="T104" fmla="*/ 1577 w 1577"/>
                <a:gd name="T105" fmla="*/ 3093 h 3093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577" h="3093">
                  <a:moveTo>
                    <a:pt x="31" y="3059"/>
                  </a:moveTo>
                  <a:lnTo>
                    <a:pt x="17" y="3023"/>
                  </a:lnTo>
                  <a:lnTo>
                    <a:pt x="7" y="2927"/>
                  </a:lnTo>
                  <a:lnTo>
                    <a:pt x="0" y="2628"/>
                  </a:lnTo>
                  <a:lnTo>
                    <a:pt x="14" y="2128"/>
                  </a:lnTo>
                  <a:lnTo>
                    <a:pt x="31" y="2008"/>
                  </a:lnTo>
                  <a:lnTo>
                    <a:pt x="60" y="1898"/>
                  </a:lnTo>
                  <a:lnTo>
                    <a:pt x="188" y="1667"/>
                  </a:lnTo>
                  <a:lnTo>
                    <a:pt x="260" y="1627"/>
                  </a:lnTo>
                  <a:lnTo>
                    <a:pt x="300" y="1604"/>
                  </a:lnTo>
                  <a:lnTo>
                    <a:pt x="319" y="1573"/>
                  </a:lnTo>
                  <a:lnTo>
                    <a:pt x="310" y="1541"/>
                  </a:lnTo>
                  <a:lnTo>
                    <a:pt x="291" y="1504"/>
                  </a:lnTo>
                  <a:lnTo>
                    <a:pt x="261" y="1432"/>
                  </a:lnTo>
                  <a:lnTo>
                    <a:pt x="261" y="1401"/>
                  </a:lnTo>
                  <a:lnTo>
                    <a:pt x="268" y="1365"/>
                  </a:lnTo>
                  <a:lnTo>
                    <a:pt x="288" y="1287"/>
                  </a:lnTo>
                  <a:lnTo>
                    <a:pt x="327" y="1143"/>
                  </a:lnTo>
                  <a:lnTo>
                    <a:pt x="331" y="981"/>
                  </a:lnTo>
                  <a:lnTo>
                    <a:pt x="331" y="938"/>
                  </a:lnTo>
                  <a:lnTo>
                    <a:pt x="331" y="916"/>
                  </a:lnTo>
                  <a:lnTo>
                    <a:pt x="330" y="893"/>
                  </a:lnTo>
                  <a:lnTo>
                    <a:pt x="327" y="818"/>
                  </a:lnTo>
                  <a:lnTo>
                    <a:pt x="305" y="672"/>
                  </a:lnTo>
                  <a:lnTo>
                    <a:pt x="294" y="595"/>
                  </a:lnTo>
                  <a:lnTo>
                    <a:pt x="291" y="561"/>
                  </a:lnTo>
                  <a:lnTo>
                    <a:pt x="290" y="529"/>
                  </a:lnTo>
                  <a:lnTo>
                    <a:pt x="319" y="361"/>
                  </a:lnTo>
                  <a:lnTo>
                    <a:pt x="372" y="204"/>
                  </a:lnTo>
                  <a:lnTo>
                    <a:pt x="455" y="83"/>
                  </a:lnTo>
                  <a:lnTo>
                    <a:pt x="508" y="29"/>
                  </a:lnTo>
                  <a:lnTo>
                    <a:pt x="556" y="0"/>
                  </a:lnTo>
                  <a:lnTo>
                    <a:pt x="584" y="10"/>
                  </a:lnTo>
                  <a:lnTo>
                    <a:pt x="614" y="32"/>
                  </a:lnTo>
                  <a:lnTo>
                    <a:pt x="653" y="60"/>
                  </a:lnTo>
                  <a:lnTo>
                    <a:pt x="696" y="83"/>
                  </a:lnTo>
                  <a:lnTo>
                    <a:pt x="726" y="71"/>
                  </a:lnTo>
                  <a:lnTo>
                    <a:pt x="756" y="61"/>
                  </a:lnTo>
                  <a:lnTo>
                    <a:pt x="801" y="96"/>
                  </a:lnTo>
                  <a:lnTo>
                    <a:pt x="852" y="159"/>
                  </a:lnTo>
                  <a:lnTo>
                    <a:pt x="931" y="302"/>
                  </a:lnTo>
                  <a:lnTo>
                    <a:pt x="979" y="463"/>
                  </a:lnTo>
                  <a:lnTo>
                    <a:pt x="1015" y="637"/>
                  </a:lnTo>
                  <a:lnTo>
                    <a:pt x="1058" y="987"/>
                  </a:lnTo>
                  <a:lnTo>
                    <a:pt x="1065" y="1261"/>
                  </a:lnTo>
                  <a:lnTo>
                    <a:pt x="1070" y="1357"/>
                  </a:lnTo>
                  <a:lnTo>
                    <a:pt x="1072" y="1407"/>
                  </a:lnTo>
                  <a:lnTo>
                    <a:pt x="1072" y="1430"/>
                  </a:lnTo>
                  <a:lnTo>
                    <a:pt x="1071" y="1453"/>
                  </a:lnTo>
                  <a:lnTo>
                    <a:pt x="1064" y="1488"/>
                  </a:lnTo>
                  <a:lnTo>
                    <a:pt x="1058" y="1527"/>
                  </a:lnTo>
                  <a:lnTo>
                    <a:pt x="1103" y="1595"/>
                  </a:lnTo>
                  <a:lnTo>
                    <a:pt x="1163" y="1645"/>
                  </a:lnTo>
                  <a:lnTo>
                    <a:pt x="1307" y="1773"/>
                  </a:lnTo>
                  <a:lnTo>
                    <a:pt x="1563" y="2308"/>
                  </a:lnTo>
                  <a:lnTo>
                    <a:pt x="1571" y="2422"/>
                  </a:lnTo>
                  <a:lnTo>
                    <a:pt x="1564" y="2440"/>
                  </a:lnTo>
                  <a:lnTo>
                    <a:pt x="1563" y="2473"/>
                  </a:lnTo>
                  <a:lnTo>
                    <a:pt x="1563" y="2499"/>
                  </a:lnTo>
                  <a:lnTo>
                    <a:pt x="1563" y="2516"/>
                  </a:lnTo>
                  <a:lnTo>
                    <a:pt x="1563" y="2538"/>
                  </a:lnTo>
                  <a:lnTo>
                    <a:pt x="1574" y="2869"/>
                  </a:lnTo>
                  <a:lnTo>
                    <a:pt x="1577" y="3016"/>
                  </a:lnTo>
                  <a:lnTo>
                    <a:pt x="1577" y="3041"/>
                  </a:lnTo>
                  <a:lnTo>
                    <a:pt x="1576" y="3061"/>
                  </a:lnTo>
                  <a:lnTo>
                    <a:pt x="1570" y="3080"/>
                  </a:lnTo>
                  <a:lnTo>
                    <a:pt x="763" y="3093"/>
                  </a:lnTo>
                  <a:lnTo>
                    <a:pt x="366" y="3088"/>
                  </a:lnTo>
                  <a:lnTo>
                    <a:pt x="31" y="3059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64" name="Freeform 9"/>
            <p:cNvSpPr>
              <a:spLocks/>
            </p:cNvSpPr>
            <p:nvPr/>
          </p:nvSpPr>
          <p:spPr bwMode="auto">
            <a:xfrm rot="-2660175">
              <a:off x="2627" y="1712"/>
              <a:ext cx="812" cy="969"/>
            </a:xfrm>
            <a:custGeom>
              <a:avLst/>
              <a:gdLst>
                <a:gd name="T0" fmla="*/ 1 w 1623"/>
                <a:gd name="T1" fmla="*/ 0 h 2907"/>
                <a:gd name="T2" fmla="*/ 1 w 1623"/>
                <a:gd name="T3" fmla="*/ 0 h 2907"/>
                <a:gd name="T4" fmla="*/ 1 w 1623"/>
                <a:gd name="T5" fmla="*/ 0 h 2907"/>
                <a:gd name="T6" fmla="*/ 1 w 1623"/>
                <a:gd name="T7" fmla="*/ 0 h 2907"/>
                <a:gd name="T8" fmla="*/ 1 w 1623"/>
                <a:gd name="T9" fmla="*/ 0 h 2907"/>
                <a:gd name="T10" fmla="*/ 1 w 1623"/>
                <a:gd name="T11" fmla="*/ 0 h 2907"/>
                <a:gd name="T12" fmla="*/ 1 w 1623"/>
                <a:gd name="T13" fmla="*/ 0 h 2907"/>
                <a:gd name="T14" fmla="*/ 1 w 1623"/>
                <a:gd name="T15" fmla="*/ 0 h 2907"/>
                <a:gd name="T16" fmla="*/ 1 w 1623"/>
                <a:gd name="T17" fmla="*/ 0 h 2907"/>
                <a:gd name="T18" fmla="*/ 1 w 1623"/>
                <a:gd name="T19" fmla="*/ 0 h 2907"/>
                <a:gd name="T20" fmla="*/ 1 w 1623"/>
                <a:gd name="T21" fmla="*/ 0 h 2907"/>
                <a:gd name="T22" fmla="*/ 1 w 1623"/>
                <a:gd name="T23" fmla="*/ 0 h 2907"/>
                <a:gd name="T24" fmla="*/ 1 w 1623"/>
                <a:gd name="T25" fmla="*/ 0 h 2907"/>
                <a:gd name="T26" fmla="*/ 1 w 1623"/>
                <a:gd name="T27" fmla="*/ 0 h 2907"/>
                <a:gd name="T28" fmla="*/ 1 w 1623"/>
                <a:gd name="T29" fmla="*/ 0 h 2907"/>
                <a:gd name="T30" fmla="*/ 1 w 1623"/>
                <a:gd name="T31" fmla="*/ 0 h 2907"/>
                <a:gd name="T32" fmla="*/ 1 w 1623"/>
                <a:gd name="T33" fmla="*/ 0 h 2907"/>
                <a:gd name="T34" fmla="*/ 1 w 1623"/>
                <a:gd name="T35" fmla="*/ 0 h 2907"/>
                <a:gd name="T36" fmla="*/ 1 w 1623"/>
                <a:gd name="T37" fmla="*/ 0 h 2907"/>
                <a:gd name="T38" fmla="*/ 1 w 1623"/>
                <a:gd name="T39" fmla="*/ 0 h 2907"/>
                <a:gd name="T40" fmla="*/ 1 w 1623"/>
                <a:gd name="T41" fmla="*/ 0 h 2907"/>
                <a:gd name="T42" fmla="*/ 1 w 1623"/>
                <a:gd name="T43" fmla="*/ 0 h 2907"/>
                <a:gd name="T44" fmla="*/ 1 w 1623"/>
                <a:gd name="T45" fmla="*/ 0 h 2907"/>
                <a:gd name="T46" fmla="*/ 1 w 1623"/>
                <a:gd name="T47" fmla="*/ 0 h 2907"/>
                <a:gd name="T48" fmla="*/ 1 w 1623"/>
                <a:gd name="T49" fmla="*/ 0 h 2907"/>
                <a:gd name="T50" fmla="*/ 1 w 1623"/>
                <a:gd name="T51" fmla="*/ 0 h 2907"/>
                <a:gd name="T52" fmla="*/ 1 w 1623"/>
                <a:gd name="T53" fmla="*/ 0 h 2907"/>
                <a:gd name="T54" fmla="*/ 1 w 1623"/>
                <a:gd name="T55" fmla="*/ 0 h 2907"/>
                <a:gd name="T56" fmla="*/ 1 w 1623"/>
                <a:gd name="T57" fmla="*/ 0 h 2907"/>
                <a:gd name="T58" fmla="*/ 1 w 1623"/>
                <a:gd name="T59" fmla="*/ 0 h 2907"/>
                <a:gd name="T60" fmla="*/ 1 w 1623"/>
                <a:gd name="T61" fmla="*/ 0 h 2907"/>
                <a:gd name="T62" fmla="*/ 1 w 1623"/>
                <a:gd name="T63" fmla="*/ 0 h 2907"/>
                <a:gd name="T64" fmla="*/ 1 w 1623"/>
                <a:gd name="T65" fmla="*/ 0 h 2907"/>
                <a:gd name="T66" fmla="*/ 1 w 1623"/>
                <a:gd name="T67" fmla="*/ 0 h 2907"/>
                <a:gd name="T68" fmla="*/ 1 w 1623"/>
                <a:gd name="T69" fmla="*/ 0 h 2907"/>
                <a:gd name="T70" fmla="*/ 1 w 1623"/>
                <a:gd name="T71" fmla="*/ 0 h 2907"/>
                <a:gd name="T72" fmla="*/ 1 w 1623"/>
                <a:gd name="T73" fmla="*/ 0 h 2907"/>
                <a:gd name="T74" fmla="*/ 1 w 1623"/>
                <a:gd name="T75" fmla="*/ 0 h 2907"/>
                <a:gd name="T76" fmla="*/ 0 w 1623"/>
                <a:gd name="T77" fmla="*/ 0 h 2907"/>
                <a:gd name="T78" fmla="*/ 1 w 1623"/>
                <a:gd name="T79" fmla="*/ 0 h 2907"/>
                <a:gd name="T80" fmla="*/ 1 w 1623"/>
                <a:gd name="T81" fmla="*/ 0 h 2907"/>
                <a:gd name="T82" fmla="*/ 1 w 1623"/>
                <a:gd name="T83" fmla="*/ 0 h 290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623"/>
                <a:gd name="T127" fmla="*/ 0 h 2907"/>
                <a:gd name="T128" fmla="*/ 1623 w 1623"/>
                <a:gd name="T129" fmla="*/ 2907 h 290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623" h="2907">
                  <a:moveTo>
                    <a:pt x="1538" y="2864"/>
                  </a:moveTo>
                  <a:lnTo>
                    <a:pt x="1570" y="2852"/>
                  </a:lnTo>
                  <a:lnTo>
                    <a:pt x="1595" y="2816"/>
                  </a:lnTo>
                  <a:lnTo>
                    <a:pt x="1620" y="2688"/>
                  </a:lnTo>
                  <a:lnTo>
                    <a:pt x="1623" y="2604"/>
                  </a:lnTo>
                  <a:lnTo>
                    <a:pt x="1623" y="2558"/>
                  </a:lnTo>
                  <a:lnTo>
                    <a:pt x="1621" y="2506"/>
                  </a:lnTo>
                  <a:lnTo>
                    <a:pt x="1601" y="2289"/>
                  </a:lnTo>
                  <a:lnTo>
                    <a:pt x="1522" y="1849"/>
                  </a:lnTo>
                  <a:lnTo>
                    <a:pt x="1475" y="1668"/>
                  </a:lnTo>
                  <a:lnTo>
                    <a:pt x="1427" y="1542"/>
                  </a:lnTo>
                  <a:lnTo>
                    <a:pt x="1372" y="1499"/>
                  </a:lnTo>
                  <a:lnTo>
                    <a:pt x="1308" y="1470"/>
                  </a:lnTo>
                  <a:lnTo>
                    <a:pt x="1128" y="1365"/>
                  </a:lnTo>
                  <a:lnTo>
                    <a:pt x="1022" y="1305"/>
                  </a:lnTo>
                  <a:lnTo>
                    <a:pt x="966" y="1266"/>
                  </a:lnTo>
                  <a:lnTo>
                    <a:pt x="927" y="1219"/>
                  </a:lnTo>
                  <a:lnTo>
                    <a:pt x="913" y="1131"/>
                  </a:lnTo>
                  <a:lnTo>
                    <a:pt x="913" y="1109"/>
                  </a:lnTo>
                  <a:lnTo>
                    <a:pt x="913" y="1083"/>
                  </a:lnTo>
                  <a:lnTo>
                    <a:pt x="922" y="1040"/>
                  </a:lnTo>
                  <a:lnTo>
                    <a:pt x="947" y="940"/>
                  </a:lnTo>
                  <a:lnTo>
                    <a:pt x="1012" y="869"/>
                  </a:lnTo>
                  <a:lnTo>
                    <a:pt x="1034" y="758"/>
                  </a:lnTo>
                  <a:lnTo>
                    <a:pt x="1047" y="640"/>
                  </a:lnTo>
                  <a:lnTo>
                    <a:pt x="1043" y="615"/>
                  </a:lnTo>
                  <a:lnTo>
                    <a:pt x="1032" y="596"/>
                  </a:lnTo>
                  <a:lnTo>
                    <a:pt x="1016" y="549"/>
                  </a:lnTo>
                  <a:lnTo>
                    <a:pt x="1016" y="481"/>
                  </a:lnTo>
                  <a:lnTo>
                    <a:pt x="1012" y="393"/>
                  </a:lnTo>
                  <a:lnTo>
                    <a:pt x="984" y="241"/>
                  </a:lnTo>
                  <a:lnTo>
                    <a:pt x="909" y="133"/>
                  </a:lnTo>
                  <a:lnTo>
                    <a:pt x="817" y="52"/>
                  </a:lnTo>
                  <a:lnTo>
                    <a:pt x="725" y="17"/>
                  </a:lnTo>
                  <a:lnTo>
                    <a:pt x="630" y="0"/>
                  </a:lnTo>
                  <a:lnTo>
                    <a:pt x="614" y="1"/>
                  </a:lnTo>
                  <a:lnTo>
                    <a:pt x="595" y="8"/>
                  </a:lnTo>
                  <a:lnTo>
                    <a:pt x="553" y="36"/>
                  </a:lnTo>
                  <a:lnTo>
                    <a:pt x="480" y="99"/>
                  </a:lnTo>
                  <a:lnTo>
                    <a:pt x="446" y="192"/>
                  </a:lnTo>
                  <a:lnTo>
                    <a:pt x="418" y="299"/>
                  </a:lnTo>
                  <a:lnTo>
                    <a:pt x="412" y="352"/>
                  </a:lnTo>
                  <a:lnTo>
                    <a:pt x="416" y="433"/>
                  </a:lnTo>
                  <a:lnTo>
                    <a:pt x="421" y="515"/>
                  </a:lnTo>
                  <a:lnTo>
                    <a:pt x="422" y="549"/>
                  </a:lnTo>
                  <a:lnTo>
                    <a:pt x="422" y="576"/>
                  </a:lnTo>
                  <a:lnTo>
                    <a:pt x="409" y="596"/>
                  </a:lnTo>
                  <a:lnTo>
                    <a:pt x="400" y="602"/>
                  </a:lnTo>
                  <a:lnTo>
                    <a:pt x="395" y="618"/>
                  </a:lnTo>
                  <a:lnTo>
                    <a:pt x="420" y="830"/>
                  </a:lnTo>
                  <a:lnTo>
                    <a:pt x="453" y="887"/>
                  </a:lnTo>
                  <a:lnTo>
                    <a:pt x="488" y="927"/>
                  </a:lnTo>
                  <a:lnTo>
                    <a:pt x="525" y="1015"/>
                  </a:lnTo>
                  <a:lnTo>
                    <a:pt x="535" y="1035"/>
                  </a:lnTo>
                  <a:lnTo>
                    <a:pt x="542" y="1123"/>
                  </a:lnTo>
                  <a:lnTo>
                    <a:pt x="542" y="1203"/>
                  </a:lnTo>
                  <a:lnTo>
                    <a:pt x="507" y="1236"/>
                  </a:lnTo>
                  <a:lnTo>
                    <a:pt x="445" y="1266"/>
                  </a:lnTo>
                  <a:lnTo>
                    <a:pt x="418" y="1274"/>
                  </a:lnTo>
                  <a:lnTo>
                    <a:pt x="398" y="1274"/>
                  </a:lnTo>
                  <a:lnTo>
                    <a:pt x="377" y="1274"/>
                  </a:lnTo>
                  <a:lnTo>
                    <a:pt x="338" y="1272"/>
                  </a:lnTo>
                  <a:lnTo>
                    <a:pt x="322" y="1272"/>
                  </a:lnTo>
                  <a:lnTo>
                    <a:pt x="307" y="1272"/>
                  </a:lnTo>
                  <a:lnTo>
                    <a:pt x="292" y="1272"/>
                  </a:lnTo>
                  <a:lnTo>
                    <a:pt x="270" y="1272"/>
                  </a:lnTo>
                  <a:lnTo>
                    <a:pt x="214" y="1262"/>
                  </a:lnTo>
                  <a:lnTo>
                    <a:pt x="159" y="1255"/>
                  </a:lnTo>
                  <a:lnTo>
                    <a:pt x="137" y="1253"/>
                  </a:lnTo>
                  <a:lnTo>
                    <a:pt x="118" y="1255"/>
                  </a:lnTo>
                  <a:lnTo>
                    <a:pt x="108" y="1284"/>
                  </a:lnTo>
                  <a:lnTo>
                    <a:pt x="103" y="1344"/>
                  </a:lnTo>
                  <a:lnTo>
                    <a:pt x="89" y="1448"/>
                  </a:lnTo>
                  <a:lnTo>
                    <a:pt x="60" y="1532"/>
                  </a:lnTo>
                  <a:lnTo>
                    <a:pt x="42" y="1626"/>
                  </a:lnTo>
                  <a:lnTo>
                    <a:pt x="4" y="2101"/>
                  </a:lnTo>
                  <a:lnTo>
                    <a:pt x="0" y="2553"/>
                  </a:lnTo>
                  <a:lnTo>
                    <a:pt x="0" y="2780"/>
                  </a:lnTo>
                  <a:lnTo>
                    <a:pt x="4" y="2880"/>
                  </a:lnTo>
                  <a:lnTo>
                    <a:pt x="305" y="2903"/>
                  </a:lnTo>
                  <a:lnTo>
                    <a:pt x="477" y="2907"/>
                  </a:lnTo>
                  <a:lnTo>
                    <a:pt x="568" y="2907"/>
                  </a:lnTo>
                  <a:lnTo>
                    <a:pt x="615" y="2907"/>
                  </a:lnTo>
                  <a:lnTo>
                    <a:pt x="664" y="2907"/>
                  </a:lnTo>
                  <a:lnTo>
                    <a:pt x="1538" y="2864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65" name="Freeform 10"/>
            <p:cNvSpPr>
              <a:spLocks/>
            </p:cNvSpPr>
            <p:nvPr/>
          </p:nvSpPr>
          <p:spPr bwMode="auto">
            <a:xfrm>
              <a:off x="1546" y="1992"/>
              <a:ext cx="820" cy="1005"/>
            </a:xfrm>
            <a:custGeom>
              <a:avLst/>
              <a:gdLst>
                <a:gd name="T0" fmla="*/ 1 w 1639"/>
                <a:gd name="T1" fmla="*/ 0 h 3014"/>
                <a:gd name="T2" fmla="*/ 1 w 1639"/>
                <a:gd name="T3" fmla="*/ 0 h 3014"/>
                <a:gd name="T4" fmla="*/ 0 w 1639"/>
                <a:gd name="T5" fmla="*/ 0 h 3014"/>
                <a:gd name="T6" fmla="*/ 1 w 1639"/>
                <a:gd name="T7" fmla="*/ 0 h 3014"/>
                <a:gd name="T8" fmla="*/ 1 w 1639"/>
                <a:gd name="T9" fmla="*/ 0 h 3014"/>
                <a:gd name="T10" fmla="*/ 1 w 1639"/>
                <a:gd name="T11" fmla="*/ 0 h 3014"/>
                <a:gd name="T12" fmla="*/ 1 w 1639"/>
                <a:gd name="T13" fmla="*/ 0 h 3014"/>
                <a:gd name="T14" fmla="*/ 1 w 1639"/>
                <a:gd name="T15" fmla="*/ 0 h 3014"/>
                <a:gd name="T16" fmla="*/ 1 w 1639"/>
                <a:gd name="T17" fmla="*/ 0 h 3014"/>
                <a:gd name="T18" fmla="*/ 1 w 1639"/>
                <a:gd name="T19" fmla="*/ 0 h 3014"/>
                <a:gd name="T20" fmla="*/ 1 w 1639"/>
                <a:gd name="T21" fmla="*/ 0 h 3014"/>
                <a:gd name="T22" fmla="*/ 1 w 1639"/>
                <a:gd name="T23" fmla="*/ 0 h 3014"/>
                <a:gd name="T24" fmla="*/ 1 w 1639"/>
                <a:gd name="T25" fmla="*/ 0 h 3014"/>
                <a:gd name="T26" fmla="*/ 1 w 1639"/>
                <a:gd name="T27" fmla="*/ 0 h 3014"/>
                <a:gd name="T28" fmla="*/ 1 w 1639"/>
                <a:gd name="T29" fmla="*/ 0 h 3014"/>
                <a:gd name="T30" fmla="*/ 1 w 1639"/>
                <a:gd name="T31" fmla="*/ 0 h 3014"/>
                <a:gd name="T32" fmla="*/ 1 w 1639"/>
                <a:gd name="T33" fmla="*/ 0 h 3014"/>
                <a:gd name="T34" fmla="*/ 1 w 1639"/>
                <a:gd name="T35" fmla="*/ 0 h 3014"/>
                <a:gd name="T36" fmla="*/ 1 w 1639"/>
                <a:gd name="T37" fmla="*/ 0 h 3014"/>
                <a:gd name="T38" fmla="*/ 1 w 1639"/>
                <a:gd name="T39" fmla="*/ 0 h 3014"/>
                <a:gd name="T40" fmla="*/ 1 w 1639"/>
                <a:gd name="T41" fmla="*/ 0 h 3014"/>
                <a:gd name="T42" fmla="*/ 1 w 1639"/>
                <a:gd name="T43" fmla="*/ 0 h 3014"/>
                <a:gd name="T44" fmla="*/ 1 w 1639"/>
                <a:gd name="T45" fmla="*/ 0 h 3014"/>
                <a:gd name="T46" fmla="*/ 1 w 1639"/>
                <a:gd name="T47" fmla="*/ 0 h 3014"/>
                <a:gd name="T48" fmla="*/ 1 w 1639"/>
                <a:gd name="T49" fmla="*/ 0 h 3014"/>
                <a:gd name="T50" fmla="*/ 1 w 1639"/>
                <a:gd name="T51" fmla="*/ 0 h 3014"/>
                <a:gd name="T52" fmla="*/ 1 w 1639"/>
                <a:gd name="T53" fmla="*/ 0 h 3014"/>
                <a:gd name="T54" fmla="*/ 1 w 1639"/>
                <a:gd name="T55" fmla="*/ 0 h 3014"/>
                <a:gd name="T56" fmla="*/ 1 w 1639"/>
                <a:gd name="T57" fmla="*/ 0 h 3014"/>
                <a:gd name="T58" fmla="*/ 1 w 1639"/>
                <a:gd name="T59" fmla="*/ 0 h 3014"/>
                <a:gd name="T60" fmla="*/ 1 w 1639"/>
                <a:gd name="T61" fmla="*/ 0 h 3014"/>
                <a:gd name="T62" fmla="*/ 1 w 1639"/>
                <a:gd name="T63" fmla="*/ 0 h 3014"/>
                <a:gd name="T64" fmla="*/ 1 w 1639"/>
                <a:gd name="T65" fmla="*/ 0 h 3014"/>
                <a:gd name="T66" fmla="*/ 1 w 1639"/>
                <a:gd name="T67" fmla="*/ 0 h 301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639"/>
                <a:gd name="T103" fmla="*/ 0 h 3014"/>
                <a:gd name="T104" fmla="*/ 1639 w 1639"/>
                <a:gd name="T105" fmla="*/ 3014 h 3014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639" h="3014">
                  <a:moveTo>
                    <a:pt x="156" y="3014"/>
                  </a:moveTo>
                  <a:lnTo>
                    <a:pt x="9" y="2958"/>
                  </a:lnTo>
                  <a:lnTo>
                    <a:pt x="0" y="1901"/>
                  </a:lnTo>
                  <a:lnTo>
                    <a:pt x="118" y="1674"/>
                  </a:lnTo>
                  <a:lnTo>
                    <a:pt x="316" y="1573"/>
                  </a:lnTo>
                  <a:lnTo>
                    <a:pt x="427" y="1488"/>
                  </a:lnTo>
                  <a:lnTo>
                    <a:pt x="551" y="1415"/>
                  </a:lnTo>
                  <a:lnTo>
                    <a:pt x="597" y="1310"/>
                  </a:lnTo>
                  <a:lnTo>
                    <a:pt x="606" y="1251"/>
                  </a:lnTo>
                  <a:lnTo>
                    <a:pt x="590" y="1184"/>
                  </a:lnTo>
                  <a:lnTo>
                    <a:pt x="499" y="1155"/>
                  </a:lnTo>
                  <a:lnTo>
                    <a:pt x="433" y="885"/>
                  </a:lnTo>
                  <a:lnTo>
                    <a:pt x="472" y="514"/>
                  </a:lnTo>
                  <a:lnTo>
                    <a:pt x="506" y="243"/>
                  </a:lnTo>
                  <a:lnTo>
                    <a:pt x="620" y="59"/>
                  </a:lnTo>
                  <a:lnTo>
                    <a:pt x="699" y="0"/>
                  </a:lnTo>
                  <a:lnTo>
                    <a:pt x="769" y="13"/>
                  </a:lnTo>
                  <a:lnTo>
                    <a:pt x="838" y="26"/>
                  </a:lnTo>
                  <a:lnTo>
                    <a:pt x="869" y="0"/>
                  </a:lnTo>
                  <a:lnTo>
                    <a:pt x="1020" y="118"/>
                  </a:lnTo>
                  <a:lnTo>
                    <a:pt x="1136" y="455"/>
                  </a:lnTo>
                  <a:lnTo>
                    <a:pt x="1215" y="750"/>
                  </a:lnTo>
                  <a:lnTo>
                    <a:pt x="1215" y="1013"/>
                  </a:lnTo>
                  <a:lnTo>
                    <a:pt x="1136" y="1189"/>
                  </a:lnTo>
                  <a:lnTo>
                    <a:pt x="1049" y="1262"/>
                  </a:lnTo>
                  <a:lnTo>
                    <a:pt x="1080" y="1333"/>
                  </a:lnTo>
                  <a:lnTo>
                    <a:pt x="1228" y="1465"/>
                  </a:lnTo>
                  <a:lnTo>
                    <a:pt x="1414" y="1488"/>
                  </a:lnTo>
                  <a:lnTo>
                    <a:pt x="1518" y="1561"/>
                  </a:lnTo>
                  <a:lnTo>
                    <a:pt x="1602" y="1631"/>
                  </a:lnTo>
                  <a:lnTo>
                    <a:pt x="1632" y="1801"/>
                  </a:lnTo>
                  <a:lnTo>
                    <a:pt x="1639" y="1940"/>
                  </a:lnTo>
                  <a:lnTo>
                    <a:pt x="1527" y="3013"/>
                  </a:lnTo>
                  <a:lnTo>
                    <a:pt x="156" y="3014"/>
                  </a:lnTo>
                  <a:close/>
                </a:path>
              </a:pathLst>
            </a:custGeom>
            <a:solidFill>
              <a:srgbClr val="808080"/>
            </a:solidFill>
            <a:ln w="1588">
              <a:solidFill>
                <a:srgbClr val="919191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466" name="Freeform 11"/>
            <p:cNvSpPr>
              <a:spLocks/>
            </p:cNvSpPr>
            <p:nvPr/>
          </p:nvSpPr>
          <p:spPr bwMode="auto">
            <a:xfrm>
              <a:off x="2825" y="1953"/>
              <a:ext cx="882" cy="924"/>
            </a:xfrm>
            <a:custGeom>
              <a:avLst/>
              <a:gdLst>
                <a:gd name="T0" fmla="*/ 0 w 1765"/>
                <a:gd name="T1" fmla="*/ 0 h 2774"/>
                <a:gd name="T2" fmla="*/ 0 w 1765"/>
                <a:gd name="T3" fmla="*/ 0 h 2774"/>
                <a:gd name="T4" fmla="*/ 0 w 1765"/>
                <a:gd name="T5" fmla="*/ 0 h 2774"/>
                <a:gd name="T6" fmla="*/ 0 w 1765"/>
                <a:gd name="T7" fmla="*/ 0 h 2774"/>
                <a:gd name="T8" fmla="*/ 0 w 1765"/>
                <a:gd name="T9" fmla="*/ 0 h 2774"/>
                <a:gd name="T10" fmla="*/ 0 w 1765"/>
                <a:gd name="T11" fmla="*/ 0 h 2774"/>
                <a:gd name="T12" fmla="*/ 0 w 1765"/>
                <a:gd name="T13" fmla="*/ 0 h 2774"/>
                <a:gd name="T14" fmla="*/ 0 w 1765"/>
                <a:gd name="T15" fmla="*/ 0 h 2774"/>
                <a:gd name="T16" fmla="*/ 0 w 1765"/>
                <a:gd name="T17" fmla="*/ 0 h 2774"/>
                <a:gd name="T18" fmla="*/ 0 w 1765"/>
                <a:gd name="T19" fmla="*/ 0 h 2774"/>
                <a:gd name="T20" fmla="*/ 0 w 1765"/>
                <a:gd name="T21" fmla="*/ 0 h 2774"/>
                <a:gd name="T22" fmla="*/ 0 w 1765"/>
                <a:gd name="T23" fmla="*/ 0 h 2774"/>
                <a:gd name="T24" fmla="*/ 0 w 1765"/>
                <a:gd name="T25" fmla="*/ 0 h 2774"/>
                <a:gd name="T26" fmla="*/ 0 w 1765"/>
                <a:gd name="T27" fmla="*/ 0 h 2774"/>
                <a:gd name="T28" fmla="*/ 0 w 1765"/>
                <a:gd name="T29" fmla="*/ 0 h 2774"/>
                <a:gd name="T30" fmla="*/ 0 w 1765"/>
                <a:gd name="T31" fmla="*/ 0 h 2774"/>
                <a:gd name="T32" fmla="*/ 0 w 1765"/>
                <a:gd name="T33" fmla="*/ 0 h 2774"/>
                <a:gd name="T34" fmla="*/ 0 w 1765"/>
                <a:gd name="T35" fmla="*/ 0 h 2774"/>
                <a:gd name="T36" fmla="*/ 0 w 1765"/>
                <a:gd name="T37" fmla="*/ 0 h 2774"/>
                <a:gd name="T38" fmla="*/ 0 w 1765"/>
                <a:gd name="T39" fmla="*/ 0 h 2774"/>
                <a:gd name="T40" fmla="*/ 0 w 1765"/>
                <a:gd name="T41" fmla="*/ 0 h 2774"/>
                <a:gd name="T42" fmla="*/ 0 w 1765"/>
                <a:gd name="T43" fmla="*/ 0 h 2774"/>
                <a:gd name="T44" fmla="*/ 0 w 1765"/>
                <a:gd name="T45" fmla="*/ 0 h 2774"/>
                <a:gd name="T46" fmla="*/ 0 w 1765"/>
                <a:gd name="T47" fmla="*/ 0 h 2774"/>
                <a:gd name="T48" fmla="*/ 0 w 1765"/>
                <a:gd name="T49" fmla="*/ 0 h 2774"/>
                <a:gd name="T50" fmla="*/ 0 w 1765"/>
                <a:gd name="T51" fmla="*/ 0 h 2774"/>
                <a:gd name="T52" fmla="*/ 0 w 1765"/>
                <a:gd name="T53" fmla="*/ 0 h 2774"/>
                <a:gd name="T54" fmla="*/ 0 w 1765"/>
                <a:gd name="T55" fmla="*/ 0 h 2774"/>
                <a:gd name="T56" fmla="*/ 0 w 1765"/>
                <a:gd name="T57" fmla="*/ 0 h 2774"/>
                <a:gd name="T58" fmla="*/ 0 w 1765"/>
                <a:gd name="T59" fmla="*/ 0 h 2774"/>
                <a:gd name="T60" fmla="*/ 0 w 1765"/>
                <a:gd name="T61" fmla="*/ 0 h 2774"/>
                <a:gd name="T62" fmla="*/ 0 w 1765"/>
                <a:gd name="T63" fmla="*/ 0 h 2774"/>
                <a:gd name="T64" fmla="*/ 0 w 1765"/>
                <a:gd name="T65" fmla="*/ 0 h 2774"/>
                <a:gd name="T66" fmla="*/ 0 w 1765"/>
                <a:gd name="T67" fmla="*/ 0 h 2774"/>
                <a:gd name="T68" fmla="*/ 0 w 1765"/>
                <a:gd name="T69" fmla="*/ 0 h 2774"/>
                <a:gd name="T70" fmla="*/ 0 w 1765"/>
                <a:gd name="T71" fmla="*/ 0 h 2774"/>
                <a:gd name="T72" fmla="*/ 0 w 1765"/>
                <a:gd name="T73" fmla="*/ 0 h 2774"/>
                <a:gd name="T74" fmla="*/ 0 w 1765"/>
                <a:gd name="T75" fmla="*/ 0 h 277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765"/>
                <a:gd name="T115" fmla="*/ 0 h 2774"/>
                <a:gd name="T116" fmla="*/ 1765 w 1765"/>
                <a:gd name="T117" fmla="*/ 2774 h 2774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765" h="2774">
                  <a:moveTo>
                    <a:pt x="0" y="2722"/>
                  </a:moveTo>
                  <a:lnTo>
                    <a:pt x="81" y="1843"/>
                  </a:lnTo>
                  <a:lnTo>
                    <a:pt x="127" y="1713"/>
                  </a:lnTo>
                  <a:lnTo>
                    <a:pt x="198" y="1528"/>
                  </a:lnTo>
                  <a:lnTo>
                    <a:pt x="282" y="1507"/>
                  </a:lnTo>
                  <a:lnTo>
                    <a:pt x="446" y="1473"/>
                  </a:lnTo>
                  <a:lnTo>
                    <a:pt x="525" y="1425"/>
                  </a:lnTo>
                  <a:lnTo>
                    <a:pt x="591" y="1367"/>
                  </a:lnTo>
                  <a:lnTo>
                    <a:pt x="617" y="1208"/>
                  </a:lnTo>
                  <a:lnTo>
                    <a:pt x="538" y="996"/>
                  </a:lnTo>
                  <a:lnTo>
                    <a:pt x="485" y="977"/>
                  </a:lnTo>
                  <a:lnTo>
                    <a:pt x="438" y="748"/>
                  </a:lnTo>
                  <a:lnTo>
                    <a:pt x="470" y="689"/>
                  </a:lnTo>
                  <a:lnTo>
                    <a:pt x="454" y="462"/>
                  </a:lnTo>
                  <a:lnTo>
                    <a:pt x="460" y="248"/>
                  </a:lnTo>
                  <a:lnTo>
                    <a:pt x="518" y="164"/>
                  </a:lnTo>
                  <a:lnTo>
                    <a:pt x="634" y="20"/>
                  </a:lnTo>
                  <a:lnTo>
                    <a:pt x="727" y="0"/>
                  </a:lnTo>
                  <a:lnTo>
                    <a:pt x="850" y="0"/>
                  </a:lnTo>
                  <a:lnTo>
                    <a:pt x="945" y="57"/>
                  </a:lnTo>
                  <a:lnTo>
                    <a:pt x="1024" y="164"/>
                  </a:lnTo>
                  <a:lnTo>
                    <a:pt x="1078" y="340"/>
                  </a:lnTo>
                  <a:lnTo>
                    <a:pt x="1090" y="495"/>
                  </a:lnTo>
                  <a:lnTo>
                    <a:pt x="1090" y="628"/>
                  </a:lnTo>
                  <a:lnTo>
                    <a:pt x="1138" y="651"/>
                  </a:lnTo>
                  <a:lnTo>
                    <a:pt x="1122" y="865"/>
                  </a:lnTo>
                  <a:lnTo>
                    <a:pt x="1054" y="902"/>
                  </a:lnTo>
                  <a:lnTo>
                    <a:pt x="1038" y="1032"/>
                  </a:lnTo>
                  <a:lnTo>
                    <a:pt x="1013" y="1178"/>
                  </a:lnTo>
                  <a:lnTo>
                    <a:pt x="1031" y="1292"/>
                  </a:lnTo>
                  <a:lnTo>
                    <a:pt x="1118" y="1367"/>
                  </a:lnTo>
                  <a:lnTo>
                    <a:pt x="1233" y="1411"/>
                  </a:lnTo>
                  <a:lnTo>
                    <a:pt x="1397" y="1447"/>
                  </a:lnTo>
                  <a:lnTo>
                    <a:pt x="1512" y="1458"/>
                  </a:lnTo>
                  <a:lnTo>
                    <a:pt x="1575" y="1578"/>
                  </a:lnTo>
                  <a:lnTo>
                    <a:pt x="1622" y="1687"/>
                  </a:lnTo>
                  <a:lnTo>
                    <a:pt x="1765" y="2774"/>
                  </a:lnTo>
                  <a:lnTo>
                    <a:pt x="0" y="2722"/>
                  </a:lnTo>
                  <a:close/>
                </a:path>
              </a:pathLst>
            </a:custGeom>
            <a:solidFill>
              <a:srgbClr val="808080"/>
            </a:solidFill>
            <a:ln w="1588">
              <a:solidFill>
                <a:srgbClr val="919191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467" name="Freeform 12"/>
            <p:cNvSpPr>
              <a:spLocks/>
            </p:cNvSpPr>
            <p:nvPr/>
          </p:nvSpPr>
          <p:spPr bwMode="auto">
            <a:xfrm>
              <a:off x="2464" y="2105"/>
              <a:ext cx="814" cy="1037"/>
            </a:xfrm>
            <a:custGeom>
              <a:avLst/>
              <a:gdLst>
                <a:gd name="T0" fmla="*/ 1 w 1626"/>
                <a:gd name="T1" fmla="*/ 0 h 3111"/>
                <a:gd name="T2" fmla="*/ 0 w 1626"/>
                <a:gd name="T3" fmla="*/ 0 h 3111"/>
                <a:gd name="T4" fmla="*/ 1 w 1626"/>
                <a:gd name="T5" fmla="*/ 0 h 3111"/>
                <a:gd name="T6" fmla="*/ 1 w 1626"/>
                <a:gd name="T7" fmla="*/ 0 h 3111"/>
                <a:gd name="T8" fmla="*/ 1 w 1626"/>
                <a:gd name="T9" fmla="*/ 0 h 3111"/>
                <a:gd name="T10" fmla="*/ 1 w 1626"/>
                <a:gd name="T11" fmla="*/ 0 h 3111"/>
                <a:gd name="T12" fmla="*/ 1 w 1626"/>
                <a:gd name="T13" fmla="*/ 0 h 3111"/>
                <a:gd name="T14" fmla="*/ 1 w 1626"/>
                <a:gd name="T15" fmla="*/ 0 h 3111"/>
                <a:gd name="T16" fmla="*/ 1 w 1626"/>
                <a:gd name="T17" fmla="*/ 0 h 3111"/>
                <a:gd name="T18" fmla="*/ 1 w 1626"/>
                <a:gd name="T19" fmla="*/ 0 h 3111"/>
                <a:gd name="T20" fmla="*/ 1 w 1626"/>
                <a:gd name="T21" fmla="*/ 0 h 3111"/>
                <a:gd name="T22" fmla="*/ 1 w 1626"/>
                <a:gd name="T23" fmla="*/ 0 h 3111"/>
                <a:gd name="T24" fmla="*/ 1 w 1626"/>
                <a:gd name="T25" fmla="*/ 0 h 3111"/>
                <a:gd name="T26" fmla="*/ 1 w 1626"/>
                <a:gd name="T27" fmla="*/ 0 h 3111"/>
                <a:gd name="T28" fmla="*/ 1 w 1626"/>
                <a:gd name="T29" fmla="*/ 0 h 3111"/>
                <a:gd name="T30" fmla="*/ 1 w 1626"/>
                <a:gd name="T31" fmla="*/ 0 h 3111"/>
                <a:gd name="T32" fmla="*/ 1 w 1626"/>
                <a:gd name="T33" fmla="*/ 0 h 3111"/>
                <a:gd name="T34" fmla="*/ 1 w 1626"/>
                <a:gd name="T35" fmla="*/ 0 h 3111"/>
                <a:gd name="T36" fmla="*/ 1 w 1626"/>
                <a:gd name="T37" fmla="*/ 0 h 3111"/>
                <a:gd name="T38" fmla="*/ 1 w 1626"/>
                <a:gd name="T39" fmla="*/ 0 h 3111"/>
                <a:gd name="T40" fmla="*/ 1 w 1626"/>
                <a:gd name="T41" fmla="*/ 0 h 3111"/>
                <a:gd name="T42" fmla="*/ 1 w 1626"/>
                <a:gd name="T43" fmla="*/ 0 h 3111"/>
                <a:gd name="T44" fmla="*/ 1 w 1626"/>
                <a:gd name="T45" fmla="*/ 0 h 3111"/>
                <a:gd name="T46" fmla="*/ 1 w 1626"/>
                <a:gd name="T47" fmla="*/ 0 h 3111"/>
                <a:gd name="T48" fmla="*/ 1 w 1626"/>
                <a:gd name="T49" fmla="*/ 0 h 3111"/>
                <a:gd name="T50" fmla="*/ 1 w 1626"/>
                <a:gd name="T51" fmla="*/ 0 h 3111"/>
                <a:gd name="T52" fmla="*/ 1 w 1626"/>
                <a:gd name="T53" fmla="*/ 0 h 3111"/>
                <a:gd name="T54" fmla="*/ 1 w 1626"/>
                <a:gd name="T55" fmla="*/ 0 h 3111"/>
                <a:gd name="T56" fmla="*/ 1 w 1626"/>
                <a:gd name="T57" fmla="*/ 0 h 3111"/>
                <a:gd name="T58" fmla="*/ 1 w 1626"/>
                <a:gd name="T59" fmla="*/ 0 h 3111"/>
                <a:gd name="T60" fmla="*/ 1 w 1626"/>
                <a:gd name="T61" fmla="*/ 0 h 3111"/>
                <a:gd name="T62" fmla="*/ 1 w 1626"/>
                <a:gd name="T63" fmla="*/ 0 h 3111"/>
                <a:gd name="T64" fmla="*/ 1 w 1626"/>
                <a:gd name="T65" fmla="*/ 0 h 3111"/>
                <a:gd name="T66" fmla="*/ 1 w 1626"/>
                <a:gd name="T67" fmla="*/ 0 h 3111"/>
                <a:gd name="T68" fmla="*/ 1 w 1626"/>
                <a:gd name="T69" fmla="*/ 0 h 3111"/>
                <a:gd name="T70" fmla="*/ 1 w 1626"/>
                <a:gd name="T71" fmla="*/ 0 h 3111"/>
                <a:gd name="T72" fmla="*/ 1 w 1626"/>
                <a:gd name="T73" fmla="*/ 0 h 3111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1626"/>
                <a:gd name="T112" fmla="*/ 0 h 3111"/>
                <a:gd name="T113" fmla="*/ 1626 w 1626"/>
                <a:gd name="T114" fmla="*/ 3111 h 3111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1626" h="3111">
                  <a:moveTo>
                    <a:pt x="31" y="3081"/>
                  </a:moveTo>
                  <a:lnTo>
                    <a:pt x="17" y="3045"/>
                  </a:lnTo>
                  <a:lnTo>
                    <a:pt x="7" y="2945"/>
                  </a:lnTo>
                  <a:lnTo>
                    <a:pt x="0" y="2643"/>
                  </a:lnTo>
                  <a:lnTo>
                    <a:pt x="14" y="2143"/>
                  </a:lnTo>
                  <a:lnTo>
                    <a:pt x="31" y="2023"/>
                  </a:lnTo>
                  <a:lnTo>
                    <a:pt x="59" y="1911"/>
                  </a:lnTo>
                  <a:lnTo>
                    <a:pt x="135" y="1837"/>
                  </a:lnTo>
                  <a:lnTo>
                    <a:pt x="268" y="1733"/>
                  </a:lnTo>
                  <a:lnTo>
                    <a:pt x="403" y="1632"/>
                  </a:lnTo>
                  <a:lnTo>
                    <a:pt x="483" y="1557"/>
                  </a:lnTo>
                  <a:lnTo>
                    <a:pt x="460" y="1521"/>
                  </a:lnTo>
                  <a:lnTo>
                    <a:pt x="383" y="1456"/>
                  </a:lnTo>
                  <a:lnTo>
                    <a:pt x="302" y="1389"/>
                  </a:lnTo>
                  <a:lnTo>
                    <a:pt x="263" y="1337"/>
                  </a:lnTo>
                  <a:lnTo>
                    <a:pt x="269" y="1319"/>
                  </a:lnTo>
                  <a:lnTo>
                    <a:pt x="286" y="1316"/>
                  </a:lnTo>
                  <a:lnTo>
                    <a:pt x="300" y="1313"/>
                  </a:lnTo>
                  <a:lnTo>
                    <a:pt x="306" y="1294"/>
                  </a:lnTo>
                  <a:lnTo>
                    <a:pt x="301" y="1259"/>
                  </a:lnTo>
                  <a:lnTo>
                    <a:pt x="291" y="1251"/>
                  </a:lnTo>
                  <a:lnTo>
                    <a:pt x="284" y="1242"/>
                  </a:lnTo>
                  <a:lnTo>
                    <a:pt x="283" y="1231"/>
                  </a:lnTo>
                  <a:lnTo>
                    <a:pt x="284" y="1207"/>
                  </a:lnTo>
                  <a:lnTo>
                    <a:pt x="313" y="1015"/>
                  </a:lnTo>
                  <a:lnTo>
                    <a:pt x="330" y="907"/>
                  </a:lnTo>
                  <a:lnTo>
                    <a:pt x="334" y="862"/>
                  </a:lnTo>
                  <a:lnTo>
                    <a:pt x="336" y="825"/>
                  </a:lnTo>
                  <a:lnTo>
                    <a:pt x="313" y="679"/>
                  </a:lnTo>
                  <a:lnTo>
                    <a:pt x="301" y="602"/>
                  </a:lnTo>
                  <a:lnTo>
                    <a:pt x="297" y="568"/>
                  </a:lnTo>
                  <a:lnTo>
                    <a:pt x="297" y="537"/>
                  </a:lnTo>
                  <a:lnTo>
                    <a:pt x="328" y="365"/>
                  </a:lnTo>
                  <a:lnTo>
                    <a:pt x="380" y="207"/>
                  </a:lnTo>
                  <a:lnTo>
                    <a:pt x="467" y="82"/>
                  </a:lnTo>
                  <a:lnTo>
                    <a:pt x="521" y="29"/>
                  </a:lnTo>
                  <a:lnTo>
                    <a:pt x="571" y="0"/>
                  </a:lnTo>
                  <a:lnTo>
                    <a:pt x="602" y="13"/>
                  </a:lnTo>
                  <a:lnTo>
                    <a:pt x="632" y="39"/>
                  </a:lnTo>
                  <a:lnTo>
                    <a:pt x="716" y="85"/>
                  </a:lnTo>
                  <a:lnTo>
                    <a:pt x="746" y="74"/>
                  </a:lnTo>
                  <a:lnTo>
                    <a:pt x="778" y="62"/>
                  </a:lnTo>
                  <a:lnTo>
                    <a:pt x="825" y="97"/>
                  </a:lnTo>
                  <a:lnTo>
                    <a:pt x="878" y="160"/>
                  </a:lnTo>
                  <a:lnTo>
                    <a:pt x="961" y="305"/>
                  </a:lnTo>
                  <a:lnTo>
                    <a:pt x="1008" y="468"/>
                  </a:lnTo>
                  <a:lnTo>
                    <a:pt x="1045" y="643"/>
                  </a:lnTo>
                  <a:lnTo>
                    <a:pt x="1089" y="994"/>
                  </a:lnTo>
                  <a:lnTo>
                    <a:pt x="1098" y="1270"/>
                  </a:lnTo>
                  <a:lnTo>
                    <a:pt x="1103" y="1366"/>
                  </a:lnTo>
                  <a:lnTo>
                    <a:pt x="1105" y="1421"/>
                  </a:lnTo>
                  <a:lnTo>
                    <a:pt x="1105" y="1444"/>
                  </a:lnTo>
                  <a:lnTo>
                    <a:pt x="1104" y="1467"/>
                  </a:lnTo>
                  <a:lnTo>
                    <a:pt x="1096" y="1501"/>
                  </a:lnTo>
                  <a:lnTo>
                    <a:pt x="1089" y="1538"/>
                  </a:lnTo>
                  <a:lnTo>
                    <a:pt x="1105" y="1571"/>
                  </a:lnTo>
                  <a:lnTo>
                    <a:pt x="1135" y="1606"/>
                  </a:lnTo>
                  <a:lnTo>
                    <a:pt x="1196" y="1658"/>
                  </a:lnTo>
                  <a:lnTo>
                    <a:pt x="1348" y="1785"/>
                  </a:lnTo>
                  <a:lnTo>
                    <a:pt x="1612" y="2325"/>
                  </a:lnTo>
                  <a:lnTo>
                    <a:pt x="1619" y="2437"/>
                  </a:lnTo>
                  <a:lnTo>
                    <a:pt x="1612" y="2454"/>
                  </a:lnTo>
                  <a:lnTo>
                    <a:pt x="1611" y="2487"/>
                  </a:lnTo>
                  <a:lnTo>
                    <a:pt x="1611" y="2513"/>
                  </a:lnTo>
                  <a:lnTo>
                    <a:pt x="1612" y="2552"/>
                  </a:lnTo>
                  <a:lnTo>
                    <a:pt x="1623" y="2887"/>
                  </a:lnTo>
                  <a:lnTo>
                    <a:pt x="1626" y="3034"/>
                  </a:lnTo>
                  <a:lnTo>
                    <a:pt x="1626" y="3059"/>
                  </a:lnTo>
                  <a:lnTo>
                    <a:pt x="1625" y="3079"/>
                  </a:lnTo>
                  <a:lnTo>
                    <a:pt x="1619" y="3098"/>
                  </a:lnTo>
                  <a:lnTo>
                    <a:pt x="787" y="3111"/>
                  </a:lnTo>
                  <a:lnTo>
                    <a:pt x="577" y="3111"/>
                  </a:lnTo>
                  <a:lnTo>
                    <a:pt x="476" y="3111"/>
                  </a:lnTo>
                  <a:lnTo>
                    <a:pt x="377" y="3108"/>
                  </a:lnTo>
                  <a:lnTo>
                    <a:pt x="31" y="3081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68" name="Freeform 13"/>
            <p:cNvSpPr>
              <a:spLocks/>
            </p:cNvSpPr>
            <p:nvPr/>
          </p:nvSpPr>
          <p:spPr bwMode="auto">
            <a:xfrm>
              <a:off x="3226" y="2092"/>
              <a:ext cx="838" cy="1067"/>
            </a:xfrm>
            <a:custGeom>
              <a:avLst/>
              <a:gdLst>
                <a:gd name="T0" fmla="*/ 1 w 1675"/>
                <a:gd name="T1" fmla="*/ 0 h 3203"/>
                <a:gd name="T2" fmla="*/ 1 w 1675"/>
                <a:gd name="T3" fmla="*/ 0 h 3203"/>
                <a:gd name="T4" fmla="*/ 1 w 1675"/>
                <a:gd name="T5" fmla="*/ 0 h 3203"/>
                <a:gd name="T6" fmla="*/ 1 w 1675"/>
                <a:gd name="T7" fmla="*/ 0 h 3203"/>
                <a:gd name="T8" fmla="*/ 1 w 1675"/>
                <a:gd name="T9" fmla="*/ 0 h 3203"/>
                <a:gd name="T10" fmla="*/ 1 w 1675"/>
                <a:gd name="T11" fmla="*/ 0 h 3203"/>
                <a:gd name="T12" fmla="*/ 1 w 1675"/>
                <a:gd name="T13" fmla="*/ 0 h 3203"/>
                <a:gd name="T14" fmla="*/ 1 w 1675"/>
                <a:gd name="T15" fmla="*/ 0 h 3203"/>
                <a:gd name="T16" fmla="*/ 1 w 1675"/>
                <a:gd name="T17" fmla="*/ 0 h 3203"/>
                <a:gd name="T18" fmla="*/ 1 w 1675"/>
                <a:gd name="T19" fmla="*/ 0 h 3203"/>
                <a:gd name="T20" fmla="*/ 1 w 1675"/>
                <a:gd name="T21" fmla="*/ 0 h 3203"/>
                <a:gd name="T22" fmla="*/ 1 w 1675"/>
                <a:gd name="T23" fmla="*/ 0 h 3203"/>
                <a:gd name="T24" fmla="*/ 1 w 1675"/>
                <a:gd name="T25" fmla="*/ 0 h 3203"/>
                <a:gd name="T26" fmla="*/ 1 w 1675"/>
                <a:gd name="T27" fmla="*/ 0 h 3203"/>
                <a:gd name="T28" fmla="*/ 1 w 1675"/>
                <a:gd name="T29" fmla="*/ 0 h 3203"/>
                <a:gd name="T30" fmla="*/ 1 w 1675"/>
                <a:gd name="T31" fmla="*/ 0 h 3203"/>
                <a:gd name="T32" fmla="*/ 1 w 1675"/>
                <a:gd name="T33" fmla="*/ 0 h 3203"/>
                <a:gd name="T34" fmla="*/ 1 w 1675"/>
                <a:gd name="T35" fmla="*/ 0 h 3203"/>
                <a:gd name="T36" fmla="*/ 1 w 1675"/>
                <a:gd name="T37" fmla="*/ 0 h 3203"/>
                <a:gd name="T38" fmla="*/ 1 w 1675"/>
                <a:gd name="T39" fmla="*/ 0 h 3203"/>
                <a:gd name="T40" fmla="*/ 1 w 1675"/>
                <a:gd name="T41" fmla="*/ 0 h 3203"/>
                <a:gd name="T42" fmla="*/ 1 w 1675"/>
                <a:gd name="T43" fmla="*/ 0 h 3203"/>
                <a:gd name="T44" fmla="*/ 1 w 1675"/>
                <a:gd name="T45" fmla="*/ 0 h 3203"/>
                <a:gd name="T46" fmla="*/ 1 w 1675"/>
                <a:gd name="T47" fmla="*/ 0 h 3203"/>
                <a:gd name="T48" fmla="*/ 1 w 1675"/>
                <a:gd name="T49" fmla="*/ 0 h 3203"/>
                <a:gd name="T50" fmla="*/ 1 w 1675"/>
                <a:gd name="T51" fmla="*/ 0 h 3203"/>
                <a:gd name="T52" fmla="*/ 1 w 1675"/>
                <a:gd name="T53" fmla="*/ 0 h 3203"/>
                <a:gd name="T54" fmla="*/ 1 w 1675"/>
                <a:gd name="T55" fmla="*/ 0 h 3203"/>
                <a:gd name="T56" fmla="*/ 1 w 1675"/>
                <a:gd name="T57" fmla="*/ 0 h 3203"/>
                <a:gd name="T58" fmla="*/ 1 w 1675"/>
                <a:gd name="T59" fmla="*/ 0 h 3203"/>
                <a:gd name="T60" fmla="*/ 1 w 1675"/>
                <a:gd name="T61" fmla="*/ 0 h 3203"/>
                <a:gd name="T62" fmla="*/ 1 w 1675"/>
                <a:gd name="T63" fmla="*/ 0 h 3203"/>
                <a:gd name="T64" fmla="*/ 1 w 1675"/>
                <a:gd name="T65" fmla="*/ 0 h 3203"/>
                <a:gd name="T66" fmla="*/ 1 w 1675"/>
                <a:gd name="T67" fmla="*/ 0 h 3203"/>
                <a:gd name="T68" fmla="*/ 1 w 1675"/>
                <a:gd name="T69" fmla="*/ 0 h 3203"/>
                <a:gd name="T70" fmla="*/ 1 w 1675"/>
                <a:gd name="T71" fmla="*/ 0 h 3203"/>
                <a:gd name="T72" fmla="*/ 1 w 1675"/>
                <a:gd name="T73" fmla="*/ 0 h 3203"/>
                <a:gd name="T74" fmla="*/ 1 w 1675"/>
                <a:gd name="T75" fmla="*/ 0 h 3203"/>
                <a:gd name="T76" fmla="*/ 1 w 1675"/>
                <a:gd name="T77" fmla="*/ 0 h 3203"/>
                <a:gd name="T78" fmla="*/ 1 w 1675"/>
                <a:gd name="T79" fmla="*/ 0 h 3203"/>
                <a:gd name="T80" fmla="*/ 1 w 1675"/>
                <a:gd name="T81" fmla="*/ 0 h 3203"/>
                <a:gd name="T82" fmla="*/ 1 w 1675"/>
                <a:gd name="T83" fmla="*/ 0 h 320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675"/>
                <a:gd name="T127" fmla="*/ 0 h 3203"/>
                <a:gd name="T128" fmla="*/ 1675 w 1675"/>
                <a:gd name="T129" fmla="*/ 3203 h 320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675" h="3203">
                  <a:moveTo>
                    <a:pt x="1588" y="3157"/>
                  </a:moveTo>
                  <a:lnTo>
                    <a:pt x="1620" y="3144"/>
                  </a:lnTo>
                  <a:lnTo>
                    <a:pt x="1645" y="3104"/>
                  </a:lnTo>
                  <a:lnTo>
                    <a:pt x="1672" y="2962"/>
                  </a:lnTo>
                  <a:lnTo>
                    <a:pt x="1675" y="2870"/>
                  </a:lnTo>
                  <a:lnTo>
                    <a:pt x="1675" y="2818"/>
                  </a:lnTo>
                  <a:lnTo>
                    <a:pt x="1673" y="2762"/>
                  </a:lnTo>
                  <a:lnTo>
                    <a:pt x="1653" y="2522"/>
                  </a:lnTo>
                  <a:lnTo>
                    <a:pt x="1572" y="2036"/>
                  </a:lnTo>
                  <a:lnTo>
                    <a:pt x="1523" y="1840"/>
                  </a:lnTo>
                  <a:lnTo>
                    <a:pt x="1474" y="1701"/>
                  </a:lnTo>
                  <a:lnTo>
                    <a:pt x="1453" y="1673"/>
                  </a:lnTo>
                  <a:lnTo>
                    <a:pt x="1418" y="1651"/>
                  </a:lnTo>
                  <a:lnTo>
                    <a:pt x="1351" y="1619"/>
                  </a:lnTo>
                  <a:lnTo>
                    <a:pt x="1164" y="1505"/>
                  </a:lnTo>
                  <a:lnTo>
                    <a:pt x="1056" y="1437"/>
                  </a:lnTo>
                  <a:lnTo>
                    <a:pt x="1000" y="1394"/>
                  </a:lnTo>
                  <a:lnTo>
                    <a:pt x="960" y="1342"/>
                  </a:lnTo>
                  <a:lnTo>
                    <a:pt x="941" y="1226"/>
                  </a:lnTo>
                  <a:lnTo>
                    <a:pt x="941" y="1193"/>
                  </a:lnTo>
                  <a:lnTo>
                    <a:pt x="941" y="1158"/>
                  </a:lnTo>
                  <a:lnTo>
                    <a:pt x="951" y="1105"/>
                  </a:lnTo>
                  <a:lnTo>
                    <a:pt x="1024" y="966"/>
                  </a:lnTo>
                  <a:lnTo>
                    <a:pt x="1058" y="836"/>
                  </a:lnTo>
                  <a:lnTo>
                    <a:pt x="1080" y="703"/>
                  </a:lnTo>
                  <a:lnTo>
                    <a:pt x="1077" y="676"/>
                  </a:lnTo>
                  <a:lnTo>
                    <a:pt x="1067" y="656"/>
                  </a:lnTo>
                  <a:lnTo>
                    <a:pt x="1050" y="604"/>
                  </a:lnTo>
                  <a:lnTo>
                    <a:pt x="1050" y="526"/>
                  </a:lnTo>
                  <a:lnTo>
                    <a:pt x="1045" y="429"/>
                  </a:lnTo>
                  <a:lnTo>
                    <a:pt x="1016" y="261"/>
                  </a:lnTo>
                  <a:lnTo>
                    <a:pt x="987" y="205"/>
                  </a:lnTo>
                  <a:lnTo>
                    <a:pt x="940" y="143"/>
                  </a:lnTo>
                  <a:lnTo>
                    <a:pt x="842" y="52"/>
                  </a:lnTo>
                  <a:lnTo>
                    <a:pt x="749" y="17"/>
                  </a:lnTo>
                  <a:lnTo>
                    <a:pt x="650" y="0"/>
                  </a:lnTo>
                  <a:lnTo>
                    <a:pt x="634" y="1"/>
                  </a:lnTo>
                  <a:lnTo>
                    <a:pt x="615" y="10"/>
                  </a:lnTo>
                  <a:lnTo>
                    <a:pt x="573" y="39"/>
                  </a:lnTo>
                  <a:lnTo>
                    <a:pt x="497" y="110"/>
                  </a:lnTo>
                  <a:lnTo>
                    <a:pt x="462" y="195"/>
                  </a:lnTo>
                  <a:lnTo>
                    <a:pt x="429" y="292"/>
                  </a:lnTo>
                  <a:lnTo>
                    <a:pt x="423" y="352"/>
                  </a:lnTo>
                  <a:lnTo>
                    <a:pt x="423" y="393"/>
                  </a:lnTo>
                  <a:lnTo>
                    <a:pt x="423" y="415"/>
                  </a:lnTo>
                  <a:lnTo>
                    <a:pt x="423" y="441"/>
                  </a:lnTo>
                  <a:lnTo>
                    <a:pt x="425" y="532"/>
                  </a:lnTo>
                  <a:lnTo>
                    <a:pt x="425" y="569"/>
                  </a:lnTo>
                  <a:lnTo>
                    <a:pt x="424" y="599"/>
                  </a:lnTo>
                  <a:lnTo>
                    <a:pt x="405" y="644"/>
                  </a:lnTo>
                  <a:lnTo>
                    <a:pt x="386" y="689"/>
                  </a:lnTo>
                  <a:lnTo>
                    <a:pt x="415" y="880"/>
                  </a:lnTo>
                  <a:lnTo>
                    <a:pt x="450" y="963"/>
                  </a:lnTo>
                  <a:lnTo>
                    <a:pt x="486" y="1040"/>
                  </a:lnTo>
                  <a:lnTo>
                    <a:pt x="516" y="1193"/>
                  </a:lnTo>
                  <a:lnTo>
                    <a:pt x="530" y="1232"/>
                  </a:lnTo>
                  <a:lnTo>
                    <a:pt x="575" y="1317"/>
                  </a:lnTo>
                  <a:lnTo>
                    <a:pt x="531" y="1356"/>
                  </a:lnTo>
                  <a:lnTo>
                    <a:pt x="461" y="1397"/>
                  </a:lnTo>
                  <a:lnTo>
                    <a:pt x="431" y="1401"/>
                  </a:lnTo>
                  <a:lnTo>
                    <a:pt x="391" y="1392"/>
                  </a:lnTo>
                  <a:lnTo>
                    <a:pt x="353" y="1381"/>
                  </a:lnTo>
                  <a:lnTo>
                    <a:pt x="321" y="1378"/>
                  </a:lnTo>
                  <a:lnTo>
                    <a:pt x="282" y="1382"/>
                  </a:lnTo>
                  <a:lnTo>
                    <a:pt x="254" y="1382"/>
                  </a:lnTo>
                  <a:lnTo>
                    <a:pt x="239" y="1382"/>
                  </a:lnTo>
                  <a:lnTo>
                    <a:pt x="224" y="1381"/>
                  </a:lnTo>
                  <a:lnTo>
                    <a:pt x="165" y="1379"/>
                  </a:lnTo>
                  <a:lnTo>
                    <a:pt x="142" y="1379"/>
                  </a:lnTo>
                  <a:lnTo>
                    <a:pt x="123" y="1385"/>
                  </a:lnTo>
                  <a:lnTo>
                    <a:pt x="112" y="1417"/>
                  </a:lnTo>
                  <a:lnTo>
                    <a:pt x="107" y="1482"/>
                  </a:lnTo>
                  <a:lnTo>
                    <a:pt x="94" y="1593"/>
                  </a:lnTo>
                  <a:lnTo>
                    <a:pt x="64" y="1686"/>
                  </a:lnTo>
                  <a:lnTo>
                    <a:pt x="46" y="1789"/>
                  </a:lnTo>
                  <a:lnTo>
                    <a:pt x="3" y="2317"/>
                  </a:lnTo>
                  <a:lnTo>
                    <a:pt x="0" y="2815"/>
                  </a:lnTo>
                  <a:lnTo>
                    <a:pt x="3" y="3176"/>
                  </a:lnTo>
                  <a:lnTo>
                    <a:pt x="316" y="3199"/>
                  </a:lnTo>
                  <a:lnTo>
                    <a:pt x="493" y="3203"/>
                  </a:lnTo>
                  <a:lnTo>
                    <a:pt x="587" y="3203"/>
                  </a:lnTo>
                  <a:lnTo>
                    <a:pt x="636" y="3203"/>
                  </a:lnTo>
                  <a:lnTo>
                    <a:pt x="686" y="3203"/>
                  </a:lnTo>
                  <a:lnTo>
                    <a:pt x="1588" y="3157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69" name="Freeform 14"/>
            <p:cNvSpPr>
              <a:spLocks/>
            </p:cNvSpPr>
            <p:nvPr/>
          </p:nvSpPr>
          <p:spPr bwMode="auto">
            <a:xfrm>
              <a:off x="1547" y="2214"/>
              <a:ext cx="811" cy="966"/>
            </a:xfrm>
            <a:custGeom>
              <a:avLst/>
              <a:gdLst>
                <a:gd name="T0" fmla="*/ 1 w 1621"/>
                <a:gd name="T1" fmla="*/ 0 h 2897"/>
                <a:gd name="T2" fmla="*/ 1 w 1621"/>
                <a:gd name="T3" fmla="*/ 0 h 2897"/>
                <a:gd name="T4" fmla="*/ 1 w 1621"/>
                <a:gd name="T5" fmla="*/ 0 h 2897"/>
                <a:gd name="T6" fmla="*/ 1 w 1621"/>
                <a:gd name="T7" fmla="*/ 0 h 2897"/>
                <a:gd name="T8" fmla="*/ 1 w 1621"/>
                <a:gd name="T9" fmla="*/ 0 h 2897"/>
                <a:gd name="T10" fmla="*/ 1 w 1621"/>
                <a:gd name="T11" fmla="*/ 0 h 2897"/>
                <a:gd name="T12" fmla="*/ 1 w 1621"/>
                <a:gd name="T13" fmla="*/ 0 h 2897"/>
                <a:gd name="T14" fmla="*/ 1 w 1621"/>
                <a:gd name="T15" fmla="*/ 0 h 2897"/>
                <a:gd name="T16" fmla="*/ 1 w 1621"/>
                <a:gd name="T17" fmla="*/ 0 h 2897"/>
                <a:gd name="T18" fmla="*/ 1 w 1621"/>
                <a:gd name="T19" fmla="*/ 0 h 2897"/>
                <a:gd name="T20" fmla="*/ 1 w 1621"/>
                <a:gd name="T21" fmla="*/ 0 h 2897"/>
                <a:gd name="T22" fmla="*/ 1 w 1621"/>
                <a:gd name="T23" fmla="*/ 0 h 2897"/>
                <a:gd name="T24" fmla="*/ 1 w 1621"/>
                <a:gd name="T25" fmla="*/ 0 h 2897"/>
                <a:gd name="T26" fmla="*/ 1 w 1621"/>
                <a:gd name="T27" fmla="*/ 0 h 2897"/>
                <a:gd name="T28" fmla="*/ 1 w 1621"/>
                <a:gd name="T29" fmla="*/ 0 h 2897"/>
                <a:gd name="T30" fmla="*/ 1 w 1621"/>
                <a:gd name="T31" fmla="*/ 0 h 2897"/>
                <a:gd name="T32" fmla="*/ 1 w 1621"/>
                <a:gd name="T33" fmla="*/ 0 h 2897"/>
                <a:gd name="T34" fmla="*/ 1 w 1621"/>
                <a:gd name="T35" fmla="*/ 0 h 2897"/>
                <a:gd name="T36" fmla="*/ 1 w 1621"/>
                <a:gd name="T37" fmla="*/ 0 h 2897"/>
                <a:gd name="T38" fmla="*/ 1 w 1621"/>
                <a:gd name="T39" fmla="*/ 0 h 2897"/>
                <a:gd name="T40" fmla="*/ 1 w 1621"/>
                <a:gd name="T41" fmla="*/ 0 h 2897"/>
                <a:gd name="T42" fmla="*/ 1 w 1621"/>
                <a:gd name="T43" fmla="*/ 0 h 2897"/>
                <a:gd name="T44" fmla="*/ 1 w 1621"/>
                <a:gd name="T45" fmla="*/ 0 h 2897"/>
                <a:gd name="T46" fmla="*/ 1 w 1621"/>
                <a:gd name="T47" fmla="*/ 0 h 2897"/>
                <a:gd name="T48" fmla="*/ 1 w 1621"/>
                <a:gd name="T49" fmla="*/ 0 h 2897"/>
                <a:gd name="T50" fmla="*/ 1 w 1621"/>
                <a:gd name="T51" fmla="*/ 0 h 2897"/>
                <a:gd name="T52" fmla="*/ 1 w 1621"/>
                <a:gd name="T53" fmla="*/ 0 h 2897"/>
                <a:gd name="T54" fmla="*/ 1 w 1621"/>
                <a:gd name="T55" fmla="*/ 0 h 2897"/>
                <a:gd name="T56" fmla="*/ 1 w 1621"/>
                <a:gd name="T57" fmla="*/ 0 h 2897"/>
                <a:gd name="T58" fmla="*/ 1 w 1621"/>
                <a:gd name="T59" fmla="*/ 0 h 2897"/>
                <a:gd name="T60" fmla="*/ 1 w 1621"/>
                <a:gd name="T61" fmla="*/ 0 h 2897"/>
                <a:gd name="T62" fmla="*/ 0 w 1621"/>
                <a:gd name="T63" fmla="*/ 0 h 2897"/>
                <a:gd name="T64" fmla="*/ 1 w 1621"/>
                <a:gd name="T65" fmla="*/ 0 h 2897"/>
                <a:gd name="T66" fmla="*/ 1 w 1621"/>
                <a:gd name="T67" fmla="*/ 0 h 2897"/>
                <a:gd name="T68" fmla="*/ 1 w 1621"/>
                <a:gd name="T69" fmla="*/ 0 h 2897"/>
                <a:gd name="T70" fmla="*/ 1 w 1621"/>
                <a:gd name="T71" fmla="*/ 0 h 289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621"/>
                <a:gd name="T109" fmla="*/ 0 h 2897"/>
                <a:gd name="T110" fmla="*/ 1621 w 1621"/>
                <a:gd name="T111" fmla="*/ 2897 h 2897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621" h="2897">
                  <a:moveTo>
                    <a:pt x="1621" y="2890"/>
                  </a:moveTo>
                  <a:lnTo>
                    <a:pt x="1621" y="2770"/>
                  </a:lnTo>
                  <a:lnTo>
                    <a:pt x="1617" y="2614"/>
                  </a:lnTo>
                  <a:lnTo>
                    <a:pt x="1595" y="2246"/>
                  </a:lnTo>
                  <a:lnTo>
                    <a:pt x="1553" y="1882"/>
                  </a:lnTo>
                  <a:lnTo>
                    <a:pt x="1522" y="1733"/>
                  </a:lnTo>
                  <a:lnTo>
                    <a:pt x="1481" y="1619"/>
                  </a:lnTo>
                  <a:lnTo>
                    <a:pt x="1431" y="1539"/>
                  </a:lnTo>
                  <a:lnTo>
                    <a:pt x="1368" y="1473"/>
                  </a:lnTo>
                  <a:lnTo>
                    <a:pt x="1275" y="1440"/>
                  </a:lnTo>
                  <a:lnTo>
                    <a:pt x="1181" y="1407"/>
                  </a:lnTo>
                  <a:lnTo>
                    <a:pt x="1052" y="1342"/>
                  </a:lnTo>
                  <a:lnTo>
                    <a:pt x="981" y="1300"/>
                  </a:lnTo>
                  <a:lnTo>
                    <a:pt x="937" y="1249"/>
                  </a:lnTo>
                  <a:lnTo>
                    <a:pt x="920" y="1197"/>
                  </a:lnTo>
                  <a:lnTo>
                    <a:pt x="920" y="1171"/>
                  </a:lnTo>
                  <a:lnTo>
                    <a:pt x="929" y="1139"/>
                  </a:lnTo>
                  <a:lnTo>
                    <a:pt x="1021" y="955"/>
                  </a:lnTo>
                  <a:lnTo>
                    <a:pt x="1055" y="851"/>
                  </a:lnTo>
                  <a:lnTo>
                    <a:pt x="1078" y="738"/>
                  </a:lnTo>
                  <a:lnTo>
                    <a:pt x="1078" y="700"/>
                  </a:lnTo>
                  <a:lnTo>
                    <a:pt x="1078" y="676"/>
                  </a:lnTo>
                  <a:lnTo>
                    <a:pt x="1076" y="645"/>
                  </a:lnTo>
                  <a:lnTo>
                    <a:pt x="1067" y="505"/>
                  </a:lnTo>
                  <a:lnTo>
                    <a:pt x="1034" y="279"/>
                  </a:lnTo>
                  <a:lnTo>
                    <a:pt x="939" y="128"/>
                  </a:lnTo>
                  <a:lnTo>
                    <a:pt x="826" y="7"/>
                  </a:lnTo>
                  <a:lnTo>
                    <a:pt x="808" y="3"/>
                  </a:lnTo>
                  <a:lnTo>
                    <a:pt x="787" y="1"/>
                  </a:lnTo>
                  <a:lnTo>
                    <a:pt x="743" y="16"/>
                  </a:lnTo>
                  <a:lnTo>
                    <a:pt x="716" y="37"/>
                  </a:lnTo>
                  <a:lnTo>
                    <a:pt x="723" y="53"/>
                  </a:lnTo>
                  <a:lnTo>
                    <a:pt x="695" y="22"/>
                  </a:lnTo>
                  <a:lnTo>
                    <a:pt x="657" y="3"/>
                  </a:lnTo>
                  <a:lnTo>
                    <a:pt x="638" y="0"/>
                  </a:lnTo>
                  <a:lnTo>
                    <a:pt x="621" y="10"/>
                  </a:lnTo>
                  <a:lnTo>
                    <a:pt x="533" y="108"/>
                  </a:lnTo>
                  <a:lnTo>
                    <a:pt x="451" y="222"/>
                  </a:lnTo>
                  <a:lnTo>
                    <a:pt x="442" y="416"/>
                  </a:lnTo>
                  <a:lnTo>
                    <a:pt x="442" y="540"/>
                  </a:lnTo>
                  <a:lnTo>
                    <a:pt x="439" y="621"/>
                  </a:lnTo>
                  <a:lnTo>
                    <a:pt x="423" y="661"/>
                  </a:lnTo>
                  <a:lnTo>
                    <a:pt x="408" y="703"/>
                  </a:lnTo>
                  <a:lnTo>
                    <a:pt x="408" y="731"/>
                  </a:lnTo>
                  <a:lnTo>
                    <a:pt x="405" y="752"/>
                  </a:lnTo>
                  <a:lnTo>
                    <a:pt x="405" y="773"/>
                  </a:lnTo>
                  <a:lnTo>
                    <a:pt x="406" y="804"/>
                  </a:lnTo>
                  <a:lnTo>
                    <a:pt x="442" y="875"/>
                  </a:lnTo>
                  <a:lnTo>
                    <a:pt x="480" y="947"/>
                  </a:lnTo>
                  <a:lnTo>
                    <a:pt x="528" y="1072"/>
                  </a:lnTo>
                  <a:lnTo>
                    <a:pt x="545" y="1135"/>
                  </a:lnTo>
                  <a:lnTo>
                    <a:pt x="542" y="1164"/>
                  </a:lnTo>
                  <a:lnTo>
                    <a:pt x="544" y="1190"/>
                  </a:lnTo>
                  <a:lnTo>
                    <a:pt x="545" y="1228"/>
                  </a:lnTo>
                  <a:lnTo>
                    <a:pt x="539" y="1265"/>
                  </a:lnTo>
                  <a:lnTo>
                    <a:pt x="521" y="1293"/>
                  </a:lnTo>
                  <a:lnTo>
                    <a:pt x="414" y="1373"/>
                  </a:lnTo>
                  <a:lnTo>
                    <a:pt x="315" y="1379"/>
                  </a:lnTo>
                  <a:lnTo>
                    <a:pt x="198" y="1401"/>
                  </a:lnTo>
                  <a:lnTo>
                    <a:pt x="74" y="1493"/>
                  </a:lnTo>
                  <a:lnTo>
                    <a:pt x="41" y="1626"/>
                  </a:lnTo>
                  <a:lnTo>
                    <a:pt x="20" y="1771"/>
                  </a:lnTo>
                  <a:lnTo>
                    <a:pt x="8" y="2012"/>
                  </a:lnTo>
                  <a:lnTo>
                    <a:pt x="0" y="2260"/>
                  </a:lnTo>
                  <a:lnTo>
                    <a:pt x="10" y="2569"/>
                  </a:lnTo>
                  <a:lnTo>
                    <a:pt x="18" y="2735"/>
                  </a:lnTo>
                  <a:lnTo>
                    <a:pt x="19" y="2812"/>
                  </a:lnTo>
                  <a:lnTo>
                    <a:pt x="19" y="2847"/>
                  </a:lnTo>
                  <a:lnTo>
                    <a:pt x="20" y="2883"/>
                  </a:lnTo>
                  <a:lnTo>
                    <a:pt x="819" y="2897"/>
                  </a:lnTo>
                  <a:lnTo>
                    <a:pt x="1370" y="2897"/>
                  </a:lnTo>
                  <a:lnTo>
                    <a:pt x="1621" y="2890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70" name="Freeform 15"/>
            <p:cNvSpPr>
              <a:spLocks/>
            </p:cNvSpPr>
            <p:nvPr/>
          </p:nvSpPr>
          <p:spPr bwMode="auto">
            <a:xfrm>
              <a:off x="2014" y="2446"/>
              <a:ext cx="784" cy="733"/>
            </a:xfrm>
            <a:custGeom>
              <a:avLst/>
              <a:gdLst>
                <a:gd name="T0" fmla="*/ 0 w 1568"/>
                <a:gd name="T1" fmla="*/ 0 h 2197"/>
                <a:gd name="T2" fmla="*/ 1 w 1568"/>
                <a:gd name="T3" fmla="*/ 0 h 2197"/>
                <a:gd name="T4" fmla="*/ 1 w 1568"/>
                <a:gd name="T5" fmla="*/ 0 h 2197"/>
                <a:gd name="T6" fmla="*/ 1 w 1568"/>
                <a:gd name="T7" fmla="*/ 0 h 2197"/>
                <a:gd name="T8" fmla="*/ 1 w 1568"/>
                <a:gd name="T9" fmla="*/ 0 h 2197"/>
                <a:gd name="T10" fmla="*/ 1 w 1568"/>
                <a:gd name="T11" fmla="*/ 0 h 2197"/>
                <a:gd name="T12" fmla="*/ 1 w 1568"/>
                <a:gd name="T13" fmla="*/ 0 h 2197"/>
                <a:gd name="T14" fmla="*/ 1 w 1568"/>
                <a:gd name="T15" fmla="*/ 0 h 2197"/>
                <a:gd name="T16" fmla="*/ 1 w 1568"/>
                <a:gd name="T17" fmla="*/ 0 h 2197"/>
                <a:gd name="T18" fmla="*/ 1 w 1568"/>
                <a:gd name="T19" fmla="*/ 0 h 2197"/>
                <a:gd name="T20" fmla="*/ 1 w 1568"/>
                <a:gd name="T21" fmla="*/ 0 h 2197"/>
                <a:gd name="T22" fmla="*/ 1 w 1568"/>
                <a:gd name="T23" fmla="*/ 0 h 2197"/>
                <a:gd name="T24" fmla="*/ 1 w 1568"/>
                <a:gd name="T25" fmla="*/ 0 h 2197"/>
                <a:gd name="T26" fmla="*/ 1 w 1568"/>
                <a:gd name="T27" fmla="*/ 0 h 2197"/>
                <a:gd name="T28" fmla="*/ 1 w 1568"/>
                <a:gd name="T29" fmla="*/ 0 h 2197"/>
                <a:gd name="T30" fmla="*/ 1 w 1568"/>
                <a:gd name="T31" fmla="*/ 0 h 2197"/>
                <a:gd name="T32" fmla="*/ 1 w 1568"/>
                <a:gd name="T33" fmla="*/ 0 h 2197"/>
                <a:gd name="T34" fmla="*/ 1 w 1568"/>
                <a:gd name="T35" fmla="*/ 0 h 2197"/>
                <a:gd name="T36" fmla="*/ 1 w 1568"/>
                <a:gd name="T37" fmla="*/ 0 h 2197"/>
                <a:gd name="T38" fmla="*/ 1 w 1568"/>
                <a:gd name="T39" fmla="*/ 0 h 2197"/>
                <a:gd name="T40" fmla="*/ 1 w 1568"/>
                <a:gd name="T41" fmla="*/ 0 h 2197"/>
                <a:gd name="T42" fmla="*/ 1 w 1568"/>
                <a:gd name="T43" fmla="*/ 0 h 2197"/>
                <a:gd name="T44" fmla="*/ 1 w 1568"/>
                <a:gd name="T45" fmla="*/ 0 h 2197"/>
                <a:gd name="T46" fmla="*/ 1 w 1568"/>
                <a:gd name="T47" fmla="*/ 0 h 2197"/>
                <a:gd name="T48" fmla="*/ 1 w 1568"/>
                <a:gd name="T49" fmla="*/ 0 h 2197"/>
                <a:gd name="T50" fmla="*/ 1 w 1568"/>
                <a:gd name="T51" fmla="*/ 0 h 2197"/>
                <a:gd name="T52" fmla="*/ 1 w 1568"/>
                <a:gd name="T53" fmla="*/ 0 h 2197"/>
                <a:gd name="T54" fmla="*/ 1 w 1568"/>
                <a:gd name="T55" fmla="*/ 0 h 2197"/>
                <a:gd name="T56" fmla="*/ 1 w 1568"/>
                <a:gd name="T57" fmla="*/ 0 h 2197"/>
                <a:gd name="T58" fmla="*/ 1 w 1568"/>
                <a:gd name="T59" fmla="*/ 0 h 2197"/>
                <a:gd name="T60" fmla="*/ 1 w 1568"/>
                <a:gd name="T61" fmla="*/ 0 h 2197"/>
                <a:gd name="T62" fmla="*/ 1 w 1568"/>
                <a:gd name="T63" fmla="*/ 0 h 2197"/>
                <a:gd name="T64" fmla="*/ 1 w 1568"/>
                <a:gd name="T65" fmla="*/ 0 h 2197"/>
                <a:gd name="T66" fmla="*/ 0 w 1568"/>
                <a:gd name="T67" fmla="*/ 0 h 2197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568"/>
                <a:gd name="T103" fmla="*/ 0 h 2197"/>
                <a:gd name="T104" fmla="*/ 1568 w 1568"/>
                <a:gd name="T105" fmla="*/ 2197 h 2197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568" h="2197">
                  <a:moveTo>
                    <a:pt x="0" y="2197"/>
                  </a:moveTo>
                  <a:lnTo>
                    <a:pt x="28" y="2024"/>
                  </a:lnTo>
                  <a:lnTo>
                    <a:pt x="42" y="1747"/>
                  </a:lnTo>
                  <a:lnTo>
                    <a:pt x="82" y="1641"/>
                  </a:lnTo>
                  <a:lnTo>
                    <a:pt x="168" y="1569"/>
                  </a:lnTo>
                  <a:lnTo>
                    <a:pt x="277" y="1487"/>
                  </a:lnTo>
                  <a:lnTo>
                    <a:pt x="402" y="1414"/>
                  </a:lnTo>
                  <a:lnTo>
                    <a:pt x="448" y="1306"/>
                  </a:lnTo>
                  <a:lnTo>
                    <a:pt x="454" y="1248"/>
                  </a:lnTo>
                  <a:lnTo>
                    <a:pt x="378" y="1201"/>
                  </a:lnTo>
                  <a:lnTo>
                    <a:pt x="285" y="1092"/>
                  </a:lnTo>
                  <a:lnTo>
                    <a:pt x="285" y="880"/>
                  </a:lnTo>
                  <a:lnTo>
                    <a:pt x="324" y="510"/>
                  </a:lnTo>
                  <a:lnTo>
                    <a:pt x="356" y="240"/>
                  </a:lnTo>
                  <a:lnTo>
                    <a:pt x="472" y="57"/>
                  </a:lnTo>
                  <a:lnTo>
                    <a:pt x="549" y="0"/>
                  </a:lnTo>
                  <a:lnTo>
                    <a:pt x="619" y="11"/>
                  </a:lnTo>
                  <a:lnTo>
                    <a:pt x="688" y="24"/>
                  </a:lnTo>
                  <a:lnTo>
                    <a:pt x="721" y="0"/>
                  </a:lnTo>
                  <a:lnTo>
                    <a:pt x="870" y="115"/>
                  </a:lnTo>
                  <a:lnTo>
                    <a:pt x="985" y="450"/>
                  </a:lnTo>
                  <a:lnTo>
                    <a:pt x="1063" y="747"/>
                  </a:lnTo>
                  <a:lnTo>
                    <a:pt x="1063" y="1010"/>
                  </a:lnTo>
                  <a:lnTo>
                    <a:pt x="985" y="1191"/>
                  </a:lnTo>
                  <a:lnTo>
                    <a:pt x="900" y="1261"/>
                  </a:lnTo>
                  <a:lnTo>
                    <a:pt x="932" y="1329"/>
                  </a:lnTo>
                  <a:lnTo>
                    <a:pt x="1081" y="1462"/>
                  </a:lnTo>
                  <a:lnTo>
                    <a:pt x="1266" y="1487"/>
                  </a:lnTo>
                  <a:lnTo>
                    <a:pt x="1367" y="1560"/>
                  </a:lnTo>
                  <a:lnTo>
                    <a:pt x="1445" y="1638"/>
                  </a:lnTo>
                  <a:lnTo>
                    <a:pt x="1484" y="1794"/>
                  </a:lnTo>
                  <a:lnTo>
                    <a:pt x="1531" y="1959"/>
                  </a:lnTo>
                  <a:lnTo>
                    <a:pt x="1568" y="2194"/>
                  </a:lnTo>
                  <a:lnTo>
                    <a:pt x="0" y="2197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71" name="Freeform 16"/>
            <p:cNvSpPr>
              <a:spLocks/>
            </p:cNvSpPr>
            <p:nvPr/>
          </p:nvSpPr>
          <p:spPr bwMode="auto">
            <a:xfrm>
              <a:off x="2793" y="2383"/>
              <a:ext cx="827" cy="794"/>
            </a:xfrm>
            <a:custGeom>
              <a:avLst/>
              <a:gdLst>
                <a:gd name="T0" fmla="*/ 0 w 1653"/>
                <a:gd name="T1" fmla="*/ 0 h 2380"/>
                <a:gd name="T2" fmla="*/ 1 w 1653"/>
                <a:gd name="T3" fmla="*/ 0 h 2380"/>
                <a:gd name="T4" fmla="*/ 1 w 1653"/>
                <a:gd name="T5" fmla="*/ 0 h 2380"/>
                <a:gd name="T6" fmla="*/ 1 w 1653"/>
                <a:gd name="T7" fmla="*/ 0 h 2380"/>
                <a:gd name="T8" fmla="*/ 1 w 1653"/>
                <a:gd name="T9" fmla="*/ 0 h 2380"/>
                <a:gd name="T10" fmla="*/ 1 w 1653"/>
                <a:gd name="T11" fmla="*/ 0 h 2380"/>
                <a:gd name="T12" fmla="*/ 1 w 1653"/>
                <a:gd name="T13" fmla="*/ 0 h 2380"/>
                <a:gd name="T14" fmla="*/ 1 w 1653"/>
                <a:gd name="T15" fmla="*/ 0 h 2380"/>
                <a:gd name="T16" fmla="*/ 1 w 1653"/>
                <a:gd name="T17" fmla="*/ 0 h 2380"/>
                <a:gd name="T18" fmla="*/ 1 w 1653"/>
                <a:gd name="T19" fmla="*/ 0 h 2380"/>
                <a:gd name="T20" fmla="*/ 1 w 1653"/>
                <a:gd name="T21" fmla="*/ 0 h 2380"/>
                <a:gd name="T22" fmla="*/ 1 w 1653"/>
                <a:gd name="T23" fmla="*/ 0 h 2380"/>
                <a:gd name="T24" fmla="*/ 1 w 1653"/>
                <a:gd name="T25" fmla="*/ 0 h 2380"/>
                <a:gd name="T26" fmla="*/ 1 w 1653"/>
                <a:gd name="T27" fmla="*/ 0 h 2380"/>
                <a:gd name="T28" fmla="*/ 1 w 1653"/>
                <a:gd name="T29" fmla="*/ 0 h 2380"/>
                <a:gd name="T30" fmla="*/ 1 w 1653"/>
                <a:gd name="T31" fmla="*/ 0 h 2380"/>
                <a:gd name="T32" fmla="*/ 1 w 1653"/>
                <a:gd name="T33" fmla="*/ 0 h 2380"/>
                <a:gd name="T34" fmla="*/ 1 w 1653"/>
                <a:gd name="T35" fmla="*/ 0 h 2380"/>
                <a:gd name="T36" fmla="*/ 1 w 1653"/>
                <a:gd name="T37" fmla="*/ 0 h 2380"/>
                <a:gd name="T38" fmla="*/ 1 w 1653"/>
                <a:gd name="T39" fmla="*/ 0 h 2380"/>
                <a:gd name="T40" fmla="*/ 1 w 1653"/>
                <a:gd name="T41" fmla="*/ 0 h 2380"/>
                <a:gd name="T42" fmla="*/ 1 w 1653"/>
                <a:gd name="T43" fmla="*/ 0 h 2380"/>
                <a:gd name="T44" fmla="*/ 1 w 1653"/>
                <a:gd name="T45" fmla="*/ 0 h 2380"/>
                <a:gd name="T46" fmla="*/ 1 w 1653"/>
                <a:gd name="T47" fmla="*/ 0 h 2380"/>
                <a:gd name="T48" fmla="*/ 1 w 1653"/>
                <a:gd name="T49" fmla="*/ 0 h 2380"/>
                <a:gd name="T50" fmla="*/ 1 w 1653"/>
                <a:gd name="T51" fmla="*/ 0 h 2380"/>
                <a:gd name="T52" fmla="*/ 1 w 1653"/>
                <a:gd name="T53" fmla="*/ 0 h 2380"/>
                <a:gd name="T54" fmla="*/ 1 w 1653"/>
                <a:gd name="T55" fmla="*/ 0 h 2380"/>
                <a:gd name="T56" fmla="*/ 1 w 1653"/>
                <a:gd name="T57" fmla="*/ 0 h 2380"/>
                <a:gd name="T58" fmla="*/ 1 w 1653"/>
                <a:gd name="T59" fmla="*/ 0 h 2380"/>
                <a:gd name="T60" fmla="*/ 1 w 1653"/>
                <a:gd name="T61" fmla="*/ 0 h 2380"/>
                <a:gd name="T62" fmla="*/ 1 w 1653"/>
                <a:gd name="T63" fmla="*/ 0 h 2380"/>
                <a:gd name="T64" fmla="*/ 1 w 1653"/>
                <a:gd name="T65" fmla="*/ 0 h 2380"/>
                <a:gd name="T66" fmla="*/ 1 w 1653"/>
                <a:gd name="T67" fmla="*/ 0 h 2380"/>
                <a:gd name="T68" fmla="*/ 1 w 1653"/>
                <a:gd name="T69" fmla="*/ 0 h 2380"/>
                <a:gd name="T70" fmla="*/ 1 w 1653"/>
                <a:gd name="T71" fmla="*/ 0 h 2380"/>
                <a:gd name="T72" fmla="*/ 1 w 1653"/>
                <a:gd name="T73" fmla="*/ 0 h 2380"/>
                <a:gd name="T74" fmla="*/ 0 w 1653"/>
                <a:gd name="T75" fmla="*/ 0 h 238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653"/>
                <a:gd name="T115" fmla="*/ 0 h 2380"/>
                <a:gd name="T116" fmla="*/ 1653 w 1653"/>
                <a:gd name="T117" fmla="*/ 2380 h 238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653" h="2380">
                  <a:moveTo>
                    <a:pt x="0" y="2380"/>
                  </a:moveTo>
                  <a:lnTo>
                    <a:pt x="34" y="1839"/>
                  </a:lnTo>
                  <a:lnTo>
                    <a:pt x="82" y="1712"/>
                  </a:lnTo>
                  <a:lnTo>
                    <a:pt x="153" y="1528"/>
                  </a:lnTo>
                  <a:lnTo>
                    <a:pt x="237" y="1508"/>
                  </a:lnTo>
                  <a:lnTo>
                    <a:pt x="400" y="1473"/>
                  </a:lnTo>
                  <a:lnTo>
                    <a:pt x="477" y="1427"/>
                  </a:lnTo>
                  <a:lnTo>
                    <a:pt x="548" y="1365"/>
                  </a:lnTo>
                  <a:lnTo>
                    <a:pt x="572" y="1208"/>
                  </a:lnTo>
                  <a:lnTo>
                    <a:pt x="495" y="997"/>
                  </a:lnTo>
                  <a:lnTo>
                    <a:pt x="440" y="975"/>
                  </a:lnTo>
                  <a:lnTo>
                    <a:pt x="393" y="747"/>
                  </a:lnTo>
                  <a:lnTo>
                    <a:pt x="425" y="686"/>
                  </a:lnTo>
                  <a:lnTo>
                    <a:pt x="409" y="464"/>
                  </a:lnTo>
                  <a:lnTo>
                    <a:pt x="418" y="246"/>
                  </a:lnTo>
                  <a:lnTo>
                    <a:pt x="472" y="163"/>
                  </a:lnTo>
                  <a:lnTo>
                    <a:pt x="588" y="19"/>
                  </a:lnTo>
                  <a:lnTo>
                    <a:pt x="681" y="0"/>
                  </a:lnTo>
                  <a:lnTo>
                    <a:pt x="806" y="0"/>
                  </a:lnTo>
                  <a:lnTo>
                    <a:pt x="899" y="57"/>
                  </a:lnTo>
                  <a:lnTo>
                    <a:pt x="977" y="163"/>
                  </a:lnTo>
                  <a:lnTo>
                    <a:pt x="1031" y="345"/>
                  </a:lnTo>
                  <a:lnTo>
                    <a:pt x="1046" y="496"/>
                  </a:lnTo>
                  <a:lnTo>
                    <a:pt x="1047" y="631"/>
                  </a:lnTo>
                  <a:lnTo>
                    <a:pt x="1093" y="653"/>
                  </a:lnTo>
                  <a:lnTo>
                    <a:pt x="1078" y="865"/>
                  </a:lnTo>
                  <a:lnTo>
                    <a:pt x="1012" y="903"/>
                  </a:lnTo>
                  <a:lnTo>
                    <a:pt x="993" y="1030"/>
                  </a:lnTo>
                  <a:lnTo>
                    <a:pt x="968" y="1179"/>
                  </a:lnTo>
                  <a:lnTo>
                    <a:pt x="983" y="1296"/>
                  </a:lnTo>
                  <a:lnTo>
                    <a:pt x="1070" y="1368"/>
                  </a:lnTo>
                  <a:lnTo>
                    <a:pt x="1186" y="1413"/>
                  </a:lnTo>
                  <a:lnTo>
                    <a:pt x="1350" y="1447"/>
                  </a:lnTo>
                  <a:lnTo>
                    <a:pt x="1468" y="1462"/>
                  </a:lnTo>
                  <a:lnTo>
                    <a:pt x="1530" y="1579"/>
                  </a:lnTo>
                  <a:lnTo>
                    <a:pt x="1577" y="1687"/>
                  </a:lnTo>
                  <a:lnTo>
                    <a:pt x="1653" y="2353"/>
                  </a:lnTo>
                  <a:lnTo>
                    <a:pt x="0" y="238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72" name="Rectangle 17"/>
            <p:cNvSpPr>
              <a:spLocks noChangeArrowheads="1"/>
            </p:cNvSpPr>
            <p:nvPr/>
          </p:nvSpPr>
          <p:spPr bwMode="auto">
            <a:xfrm>
              <a:off x="3272" y="1322"/>
              <a:ext cx="110" cy="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GB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GB">
                <a:latin typeface="Lucida Sans Unicode" charset="0"/>
              </a:endParaRPr>
            </a:p>
          </p:txBody>
        </p:sp>
        <p:sp>
          <p:nvSpPr>
            <p:cNvPr id="19473" name="Rectangle 18"/>
            <p:cNvSpPr>
              <a:spLocks noChangeArrowheads="1"/>
            </p:cNvSpPr>
            <p:nvPr/>
          </p:nvSpPr>
          <p:spPr bwMode="auto">
            <a:xfrm>
              <a:off x="3166" y="1365"/>
              <a:ext cx="9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1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19474" name="Rectangle 19"/>
            <p:cNvSpPr>
              <a:spLocks noChangeArrowheads="1"/>
            </p:cNvSpPr>
            <p:nvPr/>
          </p:nvSpPr>
          <p:spPr bwMode="auto">
            <a:xfrm>
              <a:off x="3079" y="1409"/>
              <a:ext cx="110" cy="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19475" name="Rectangle 20"/>
            <p:cNvSpPr>
              <a:spLocks noChangeArrowheads="1"/>
            </p:cNvSpPr>
            <p:nvPr/>
          </p:nvSpPr>
          <p:spPr bwMode="auto">
            <a:xfrm>
              <a:off x="3017" y="1498"/>
              <a:ext cx="69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15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19476" name="Rectangle 21"/>
            <p:cNvSpPr>
              <a:spLocks noChangeArrowheads="1"/>
            </p:cNvSpPr>
            <p:nvPr/>
          </p:nvSpPr>
          <p:spPr bwMode="auto">
            <a:xfrm>
              <a:off x="2961" y="1587"/>
              <a:ext cx="60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13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19477" name="Rectangle 22"/>
            <p:cNvSpPr>
              <a:spLocks noChangeArrowheads="1"/>
            </p:cNvSpPr>
            <p:nvPr/>
          </p:nvSpPr>
          <p:spPr bwMode="auto">
            <a:xfrm>
              <a:off x="2920" y="1680"/>
              <a:ext cx="50" cy="1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11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19478" name="Rectangle 23"/>
            <p:cNvSpPr>
              <a:spLocks noChangeArrowheads="1"/>
            </p:cNvSpPr>
            <p:nvPr/>
          </p:nvSpPr>
          <p:spPr bwMode="auto">
            <a:xfrm>
              <a:off x="2895" y="1749"/>
              <a:ext cx="41" cy="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9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19479" name="Freeform 24"/>
            <p:cNvSpPr>
              <a:spLocks/>
            </p:cNvSpPr>
            <p:nvPr/>
          </p:nvSpPr>
          <p:spPr bwMode="auto">
            <a:xfrm>
              <a:off x="950" y="1735"/>
              <a:ext cx="777" cy="965"/>
            </a:xfrm>
            <a:custGeom>
              <a:avLst/>
              <a:gdLst>
                <a:gd name="T0" fmla="*/ 1 w 1554"/>
                <a:gd name="T1" fmla="*/ 0 h 2895"/>
                <a:gd name="T2" fmla="*/ 1 w 1554"/>
                <a:gd name="T3" fmla="*/ 0 h 2895"/>
                <a:gd name="T4" fmla="*/ 1 w 1554"/>
                <a:gd name="T5" fmla="*/ 0 h 2895"/>
                <a:gd name="T6" fmla="*/ 1 w 1554"/>
                <a:gd name="T7" fmla="*/ 0 h 2895"/>
                <a:gd name="T8" fmla="*/ 1 w 1554"/>
                <a:gd name="T9" fmla="*/ 0 h 2895"/>
                <a:gd name="T10" fmla="*/ 1 w 1554"/>
                <a:gd name="T11" fmla="*/ 0 h 2895"/>
                <a:gd name="T12" fmla="*/ 1 w 1554"/>
                <a:gd name="T13" fmla="*/ 0 h 2895"/>
                <a:gd name="T14" fmla="*/ 1 w 1554"/>
                <a:gd name="T15" fmla="*/ 0 h 2895"/>
                <a:gd name="T16" fmla="*/ 1 w 1554"/>
                <a:gd name="T17" fmla="*/ 0 h 2895"/>
                <a:gd name="T18" fmla="*/ 1 w 1554"/>
                <a:gd name="T19" fmla="*/ 0 h 2895"/>
                <a:gd name="T20" fmla="*/ 1 w 1554"/>
                <a:gd name="T21" fmla="*/ 0 h 2895"/>
                <a:gd name="T22" fmla="*/ 1 w 1554"/>
                <a:gd name="T23" fmla="*/ 0 h 2895"/>
                <a:gd name="T24" fmla="*/ 1 w 1554"/>
                <a:gd name="T25" fmla="*/ 0 h 2895"/>
                <a:gd name="T26" fmla="*/ 1 w 1554"/>
                <a:gd name="T27" fmla="*/ 0 h 2895"/>
                <a:gd name="T28" fmla="*/ 1 w 1554"/>
                <a:gd name="T29" fmla="*/ 0 h 2895"/>
                <a:gd name="T30" fmla="*/ 1 w 1554"/>
                <a:gd name="T31" fmla="*/ 0 h 2895"/>
                <a:gd name="T32" fmla="*/ 1 w 1554"/>
                <a:gd name="T33" fmla="*/ 0 h 2895"/>
                <a:gd name="T34" fmla="*/ 1 w 1554"/>
                <a:gd name="T35" fmla="*/ 0 h 2895"/>
                <a:gd name="T36" fmla="*/ 1 w 1554"/>
                <a:gd name="T37" fmla="*/ 0 h 2895"/>
                <a:gd name="T38" fmla="*/ 1 w 1554"/>
                <a:gd name="T39" fmla="*/ 0 h 2895"/>
                <a:gd name="T40" fmla="*/ 1 w 1554"/>
                <a:gd name="T41" fmla="*/ 0 h 2895"/>
                <a:gd name="T42" fmla="*/ 1 w 1554"/>
                <a:gd name="T43" fmla="*/ 0 h 2895"/>
                <a:gd name="T44" fmla="*/ 1 w 1554"/>
                <a:gd name="T45" fmla="*/ 0 h 2895"/>
                <a:gd name="T46" fmla="*/ 1 w 1554"/>
                <a:gd name="T47" fmla="*/ 0 h 2895"/>
                <a:gd name="T48" fmla="*/ 1 w 1554"/>
                <a:gd name="T49" fmla="*/ 0 h 2895"/>
                <a:gd name="T50" fmla="*/ 1 w 1554"/>
                <a:gd name="T51" fmla="*/ 0 h 2895"/>
                <a:gd name="T52" fmla="*/ 1 w 1554"/>
                <a:gd name="T53" fmla="*/ 0 h 2895"/>
                <a:gd name="T54" fmla="*/ 1 w 1554"/>
                <a:gd name="T55" fmla="*/ 0 h 2895"/>
                <a:gd name="T56" fmla="*/ 1 w 1554"/>
                <a:gd name="T57" fmla="*/ 0 h 2895"/>
                <a:gd name="T58" fmla="*/ 1 w 1554"/>
                <a:gd name="T59" fmla="*/ 0 h 2895"/>
                <a:gd name="T60" fmla="*/ 1 w 1554"/>
                <a:gd name="T61" fmla="*/ 0 h 2895"/>
                <a:gd name="T62" fmla="*/ 1 w 1554"/>
                <a:gd name="T63" fmla="*/ 0 h 2895"/>
                <a:gd name="T64" fmla="*/ 1 w 1554"/>
                <a:gd name="T65" fmla="*/ 0 h 2895"/>
                <a:gd name="T66" fmla="*/ 0 w 1554"/>
                <a:gd name="T67" fmla="*/ 0 h 2895"/>
                <a:gd name="T68" fmla="*/ 1 w 1554"/>
                <a:gd name="T69" fmla="*/ 0 h 2895"/>
                <a:gd name="T70" fmla="*/ 1 w 1554"/>
                <a:gd name="T71" fmla="*/ 0 h 289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554"/>
                <a:gd name="T109" fmla="*/ 0 h 2895"/>
                <a:gd name="T110" fmla="*/ 1554 w 1554"/>
                <a:gd name="T111" fmla="*/ 2895 h 2895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554" h="2895">
                  <a:moveTo>
                    <a:pt x="1487" y="2887"/>
                  </a:moveTo>
                  <a:lnTo>
                    <a:pt x="1516" y="2876"/>
                  </a:lnTo>
                  <a:lnTo>
                    <a:pt x="1536" y="2838"/>
                  </a:lnTo>
                  <a:lnTo>
                    <a:pt x="1554" y="2707"/>
                  </a:lnTo>
                  <a:lnTo>
                    <a:pt x="1554" y="2665"/>
                  </a:lnTo>
                  <a:lnTo>
                    <a:pt x="1553" y="2619"/>
                  </a:lnTo>
                  <a:lnTo>
                    <a:pt x="1547" y="2519"/>
                  </a:lnTo>
                  <a:lnTo>
                    <a:pt x="1518" y="2295"/>
                  </a:lnTo>
                  <a:lnTo>
                    <a:pt x="1425" y="1842"/>
                  </a:lnTo>
                  <a:lnTo>
                    <a:pt x="1323" y="1530"/>
                  </a:lnTo>
                  <a:lnTo>
                    <a:pt x="1284" y="1492"/>
                  </a:lnTo>
                  <a:lnTo>
                    <a:pt x="1237" y="1468"/>
                  </a:lnTo>
                  <a:lnTo>
                    <a:pt x="1029" y="1374"/>
                  </a:lnTo>
                  <a:lnTo>
                    <a:pt x="977" y="1323"/>
                  </a:lnTo>
                  <a:lnTo>
                    <a:pt x="940" y="1245"/>
                  </a:lnTo>
                  <a:lnTo>
                    <a:pt x="924" y="1193"/>
                  </a:lnTo>
                  <a:lnTo>
                    <a:pt x="925" y="1170"/>
                  </a:lnTo>
                  <a:lnTo>
                    <a:pt x="934" y="1137"/>
                  </a:lnTo>
                  <a:lnTo>
                    <a:pt x="1021" y="953"/>
                  </a:lnTo>
                  <a:lnTo>
                    <a:pt x="1055" y="848"/>
                  </a:lnTo>
                  <a:lnTo>
                    <a:pt x="1072" y="786"/>
                  </a:lnTo>
                  <a:lnTo>
                    <a:pt x="1078" y="740"/>
                  </a:lnTo>
                  <a:lnTo>
                    <a:pt x="1078" y="702"/>
                  </a:lnTo>
                  <a:lnTo>
                    <a:pt x="1078" y="678"/>
                  </a:lnTo>
                  <a:lnTo>
                    <a:pt x="1077" y="647"/>
                  </a:lnTo>
                  <a:lnTo>
                    <a:pt x="1068" y="507"/>
                  </a:lnTo>
                  <a:lnTo>
                    <a:pt x="1036" y="280"/>
                  </a:lnTo>
                  <a:lnTo>
                    <a:pt x="942" y="129"/>
                  </a:lnTo>
                  <a:lnTo>
                    <a:pt x="831" y="5"/>
                  </a:lnTo>
                  <a:lnTo>
                    <a:pt x="814" y="0"/>
                  </a:lnTo>
                  <a:lnTo>
                    <a:pt x="793" y="0"/>
                  </a:lnTo>
                  <a:lnTo>
                    <a:pt x="750" y="16"/>
                  </a:lnTo>
                  <a:lnTo>
                    <a:pt x="723" y="39"/>
                  </a:lnTo>
                  <a:lnTo>
                    <a:pt x="720" y="48"/>
                  </a:lnTo>
                  <a:lnTo>
                    <a:pt x="729" y="58"/>
                  </a:lnTo>
                  <a:lnTo>
                    <a:pt x="701" y="23"/>
                  </a:lnTo>
                  <a:lnTo>
                    <a:pt x="665" y="6"/>
                  </a:lnTo>
                  <a:lnTo>
                    <a:pt x="647" y="3"/>
                  </a:lnTo>
                  <a:lnTo>
                    <a:pt x="630" y="13"/>
                  </a:lnTo>
                  <a:lnTo>
                    <a:pt x="543" y="110"/>
                  </a:lnTo>
                  <a:lnTo>
                    <a:pt x="463" y="224"/>
                  </a:lnTo>
                  <a:lnTo>
                    <a:pt x="452" y="418"/>
                  </a:lnTo>
                  <a:lnTo>
                    <a:pt x="452" y="540"/>
                  </a:lnTo>
                  <a:lnTo>
                    <a:pt x="448" y="621"/>
                  </a:lnTo>
                  <a:lnTo>
                    <a:pt x="433" y="660"/>
                  </a:lnTo>
                  <a:lnTo>
                    <a:pt x="419" y="704"/>
                  </a:lnTo>
                  <a:lnTo>
                    <a:pt x="419" y="728"/>
                  </a:lnTo>
                  <a:lnTo>
                    <a:pt x="417" y="750"/>
                  </a:lnTo>
                  <a:lnTo>
                    <a:pt x="417" y="773"/>
                  </a:lnTo>
                  <a:lnTo>
                    <a:pt x="417" y="806"/>
                  </a:lnTo>
                  <a:lnTo>
                    <a:pt x="452" y="875"/>
                  </a:lnTo>
                  <a:lnTo>
                    <a:pt x="489" y="946"/>
                  </a:lnTo>
                  <a:lnTo>
                    <a:pt x="538" y="1069"/>
                  </a:lnTo>
                  <a:lnTo>
                    <a:pt x="554" y="1133"/>
                  </a:lnTo>
                  <a:lnTo>
                    <a:pt x="550" y="1163"/>
                  </a:lnTo>
                  <a:lnTo>
                    <a:pt x="553" y="1187"/>
                  </a:lnTo>
                  <a:lnTo>
                    <a:pt x="554" y="1225"/>
                  </a:lnTo>
                  <a:lnTo>
                    <a:pt x="547" y="1260"/>
                  </a:lnTo>
                  <a:lnTo>
                    <a:pt x="531" y="1286"/>
                  </a:lnTo>
                  <a:lnTo>
                    <a:pt x="479" y="1330"/>
                  </a:lnTo>
                  <a:lnTo>
                    <a:pt x="424" y="1372"/>
                  </a:lnTo>
                  <a:lnTo>
                    <a:pt x="328" y="1375"/>
                  </a:lnTo>
                  <a:lnTo>
                    <a:pt x="212" y="1398"/>
                  </a:lnTo>
                  <a:lnTo>
                    <a:pt x="90" y="1491"/>
                  </a:lnTo>
                  <a:lnTo>
                    <a:pt x="57" y="1622"/>
                  </a:lnTo>
                  <a:lnTo>
                    <a:pt x="33" y="1764"/>
                  </a:lnTo>
                  <a:lnTo>
                    <a:pt x="5" y="2369"/>
                  </a:lnTo>
                  <a:lnTo>
                    <a:pt x="0" y="2853"/>
                  </a:lnTo>
                  <a:lnTo>
                    <a:pt x="472" y="2886"/>
                  </a:lnTo>
                  <a:lnTo>
                    <a:pt x="948" y="2895"/>
                  </a:lnTo>
                  <a:lnTo>
                    <a:pt x="1214" y="2895"/>
                  </a:lnTo>
                  <a:lnTo>
                    <a:pt x="1487" y="2887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80" name="Freeform 25"/>
            <p:cNvSpPr>
              <a:spLocks/>
            </p:cNvSpPr>
            <p:nvPr/>
          </p:nvSpPr>
          <p:spPr bwMode="auto">
            <a:xfrm>
              <a:off x="845" y="1993"/>
              <a:ext cx="774" cy="977"/>
            </a:xfrm>
            <a:custGeom>
              <a:avLst/>
              <a:gdLst>
                <a:gd name="T0" fmla="*/ 0 w 1549"/>
                <a:gd name="T1" fmla="*/ 0 h 2933"/>
                <a:gd name="T2" fmla="*/ 0 w 1549"/>
                <a:gd name="T3" fmla="*/ 0 h 2933"/>
                <a:gd name="T4" fmla="*/ 0 w 1549"/>
                <a:gd name="T5" fmla="*/ 0 h 2933"/>
                <a:gd name="T6" fmla="*/ 0 w 1549"/>
                <a:gd name="T7" fmla="*/ 0 h 2933"/>
                <a:gd name="T8" fmla="*/ 0 w 1549"/>
                <a:gd name="T9" fmla="*/ 0 h 2933"/>
                <a:gd name="T10" fmla="*/ 0 w 1549"/>
                <a:gd name="T11" fmla="*/ 0 h 2933"/>
                <a:gd name="T12" fmla="*/ 0 w 1549"/>
                <a:gd name="T13" fmla="*/ 0 h 2933"/>
                <a:gd name="T14" fmla="*/ 0 w 1549"/>
                <a:gd name="T15" fmla="*/ 0 h 2933"/>
                <a:gd name="T16" fmla="*/ 0 w 1549"/>
                <a:gd name="T17" fmla="*/ 0 h 2933"/>
                <a:gd name="T18" fmla="*/ 0 w 1549"/>
                <a:gd name="T19" fmla="*/ 0 h 2933"/>
                <a:gd name="T20" fmla="*/ 0 w 1549"/>
                <a:gd name="T21" fmla="*/ 0 h 2933"/>
                <a:gd name="T22" fmla="*/ 0 w 1549"/>
                <a:gd name="T23" fmla="*/ 0 h 2933"/>
                <a:gd name="T24" fmla="*/ 0 w 1549"/>
                <a:gd name="T25" fmla="*/ 0 h 2933"/>
                <a:gd name="T26" fmla="*/ 0 w 1549"/>
                <a:gd name="T27" fmla="*/ 0 h 2933"/>
                <a:gd name="T28" fmla="*/ 0 w 1549"/>
                <a:gd name="T29" fmla="*/ 0 h 2933"/>
                <a:gd name="T30" fmla="*/ 0 w 1549"/>
                <a:gd name="T31" fmla="*/ 0 h 2933"/>
                <a:gd name="T32" fmla="*/ 0 w 1549"/>
                <a:gd name="T33" fmla="*/ 0 h 2933"/>
                <a:gd name="T34" fmla="*/ 0 w 1549"/>
                <a:gd name="T35" fmla="*/ 0 h 2933"/>
                <a:gd name="T36" fmla="*/ 0 w 1549"/>
                <a:gd name="T37" fmla="*/ 0 h 2933"/>
                <a:gd name="T38" fmla="*/ 0 w 1549"/>
                <a:gd name="T39" fmla="*/ 0 h 2933"/>
                <a:gd name="T40" fmla="*/ 0 w 1549"/>
                <a:gd name="T41" fmla="*/ 0 h 2933"/>
                <a:gd name="T42" fmla="*/ 0 w 1549"/>
                <a:gd name="T43" fmla="*/ 0 h 2933"/>
                <a:gd name="T44" fmla="*/ 0 w 1549"/>
                <a:gd name="T45" fmla="*/ 0 h 2933"/>
                <a:gd name="T46" fmla="*/ 0 w 1549"/>
                <a:gd name="T47" fmla="*/ 0 h 2933"/>
                <a:gd name="T48" fmla="*/ 0 w 1549"/>
                <a:gd name="T49" fmla="*/ 0 h 2933"/>
                <a:gd name="T50" fmla="*/ 0 w 1549"/>
                <a:gd name="T51" fmla="*/ 0 h 2933"/>
                <a:gd name="T52" fmla="*/ 0 w 1549"/>
                <a:gd name="T53" fmla="*/ 0 h 2933"/>
                <a:gd name="T54" fmla="*/ 0 w 1549"/>
                <a:gd name="T55" fmla="*/ 0 h 2933"/>
                <a:gd name="T56" fmla="*/ 0 w 1549"/>
                <a:gd name="T57" fmla="*/ 0 h 2933"/>
                <a:gd name="T58" fmla="*/ 0 w 1549"/>
                <a:gd name="T59" fmla="*/ 0 h 2933"/>
                <a:gd name="T60" fmla="*/ 0 w 1549"/>
                <a:gd name="T61" fmla="*/ 0 h 2933"/>
                <a:gd name="T62" fmla="*/ 0 w 1549"/>
                <a:gd name="T63" fmla="*/ 0 h 2933"/>
                <a:gd name="T64" fmla="*/ 0 w 1549"/>
                <a:gd name="T65" fmla="*/ 0 h 2933"/>
                <a:gd name="T66" fmla="*/ 0 w 1549"/>
                <a:gd name="T67" fmla="*/ 0 h 2933"/>
                <a:gd name="T68" fmla="*/ 0 w 1549"/>
                <a:gd name="T69" fmla="*/ 0 h 2933"/>
                <a:gd name="T70" fmla="*/ 0 w 1549"/>
                <a:gd name="T71" fmla="*/ 0 h 2933"/>
                <a:gd name="T72" fmla="*/ 0 w 1549"/>
                <a:gd name="T73" fmla="*/ 0 h 2933"/>
                <a:gd name="T74" fmla="*/ 0 w 1549"/>
                <a:gd name="T75" fmla="*/ 0 h 2933"/>
                <a:gd name="T76" fmla="*/ 0 w 1549"/>
                <a:gd name="T77" fmla="*/ 0 h 2933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549"/>
                <a:gd name="T118" fmla="*/ 0 h 2933"/>
                <a:gd name="T119" fmla="*/ 1549 w 1549"/>
                <a:gd name="T120" fmla="*/ 2933 h 2933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549" h="2933">
                  <a:moveTo>
                    <a:pt x="0" y="2641"/>
                  </a:moveTo>
                  <a:lnTo>
                    <a:pt x="38" y="1868"/>
                  </a:lnTo>
                  <a:lnTo>
                    <a:pt x="101" y="1594"/>
                  </a:lnTo>
                  <a:lnTo>
                    <a:pt x="264" y="1486"/>
                  </a:lnTo>
                  <a:lnTo>
                    <a:pt x="419" y="1464"/>
                  </a:lnTo>
                  <a:lnTo>
                    <a:pt x="552" y="1403"/>
                  </a:lnTo>
                  <a:lnTo>
                    <a:pt x="607" y="1286"/>
                  </a:lnTo>
                  <a:lnTo>
                    <a:pt x="615" y="1109"/>
                  </a:lnTo>
                  <a:lnTo>
                    <a:pt x="560" y="1011"/>
                  </a:lnTo>
                  <a:lnTo>
                    <a:pt x="560" y="954"/>
                  </a:lnTo>
                  <a:lnTo>
                    <a:pt x="513" y="882"/>
                  </a:lnTo>
                  <a:lnTo>
                    <a:pt x="475" y="725"/>
                  </a:lnTo>
                  <a:lnTo>
                    <a:pt x="481" y="701"/>
                  </a:lnTo>
                  <a:lnTo>
                    <a:pt x="443" y="583"/>
                  </a:lnTo>
                  <a:lnTo>
                    <a:pt x="481" y="340"/>
                  </a:lnTo>
                  <a:lnTo>
                    <a:pt x="570" y="226"/>
                  </a:lnTo>
                  <a:lnTo>
                    <a:pt x="667" y="69"/>
                  </a:lnTo>
                  <a:lnTo>
                    <a:pt x="864" y="0"/>
                  </a:lnTo>
                  <a:lnTo>
                    <a:pt x="1011" y="121"/>
                  </a:lnTo>
                  <a:lnTo>
                    <a:pt x="1068" y="216"/>
                  </a:lnTo>
                  <a:lnTo>
                    <a:pt x="1151" y="265"/>
                  </a:lnTo>
                  <a:lnTo>
                    <a:pt x="1151" y="371"/>
                  </a:lnTo>
                  <a:lnTo>
                    <a:pt x="1160" y="430"/>
                  </a:lnTo>
                  <a:lnTo>
                    <a:pt x="1222" y="550"/>
                  </a:lnTo>
                  <a:lnTo>
                    <a:pt x="1173" y="714"/>
                  </a:lnTo>
                  <a:lnTo>
                    <a:pt x="1183" y="836"/>
                  </a:lnTo>
                  <a:lnTo>
                    <a:pt x="1135" y="954"/>
                  </a:lnTo>
                  <a:lnTo>
                    <a:pt x="1096" y="990"/>
                  </a:lnTo>
                  <a:lnTo>
                    <a:pt x="1096" y="1048"/>
                  </a:lnTo>
                  <a:lnTo>
                    <a:pt x="1051" y="1179"/>
                  </a:lnTo>
                  <a:lnTo>
                    <a:pt x="1019" y="1286"/>
                  </a:lnTo>
                  <a:lnTo>
                    <a:pt x="1112" y="1403"/>
                  </a:lnTo>
                  <a:lnTo>
                    <a:pt x="1276" y="1523"/>
                  </a:lnTo>
                  <a:lnTo>
                    <a:pt x="1447" y="1640"/>
                  </a:lnTo>
                  <a:lnTo>
                    <a:pt x="1525" y="1786"/>
                  </a:lnTo>
                  <a:lnTo>
                    <a:pt x="1549" y="1975"/>
                  </a:lnTo>
                  <a:lnTo>
                    <a:pt x="1546" y="2250"/>
                  </a:lnTo>
                  <a:lnTo>
                    <a:pt x="1543" y="2933"/>
                  </a:lnTo>
                  <a:lnTo>
                    <a:pt x="0" y="2641"/>
                  </a:lnTo>
                  <a:close/>
                </a:path>
              </a:pathLst>
            </a:custGeom>
            <a:solidFill>
              <a:srgbClr val="808080"/>
            </a:solidFill>
            <a:ln w="1588">
              <a:solidFill>
                <a:srgbClr val="808080"/>
              </a:solidFill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481" name="Freeform 26"/>
            <p:cNvSpPr>
              <a:spLocks/>
            </p:cNvSpPr>
            <p:nvPr/>
          </p:nvSpPr>
          <p:spPr bwMode="auto">
            <a:xfrm>
              <a:off x="1270" y="2379"/>
              <a:ext cx="753" cy="791"/>
            </a:xfrm>
            <a:custGeom>
              <a:avLst/>
              <a:gdLst>
                <a:gd name="T0" fmla="*/ 0 w 1507"/>
                <a:gd name="T1" fmla="*/ 0 h 2372"/>
                <a:gd name="T2" fmla="*/ 0 w 1507"/>
                <a:gd name="T3" fmla="*/ 0 h 2372"/>
                <a:gd name="T4" fmla="*/ 0 w 1507"/>
                <a:gd name="T5" fmla="*/ 0 h 2372"/>
                <a:gd name="T6" fmla="*/ 0 w 1507"/>
                <a:gd name="T7" fmla="*/ 0 h 2372"/>
                <a:gd name="T8" fmla="*/ 0 w 1507"/>
                <a:gd name="T9" fmla="*/ 0 h 2372"/>
                <a:gd name="T10" fmla="*/ 0 w 1507"/>
                <a:gd name="T11" fmla="*/ 0 h 2372"/>
                <a:gd name="T12" fmla="*/ 0 w 1507"/>
                <a:gd name="T13" fmla="*/ 0 h 2372"/>
                <a:gd name="T14" fmla="*/ 0 w 1507"/>
                <a:gd name="T15" fmla="*/ 0 h 2372"/>
                <a:gd name="T16" fmla="*/ 0 w 1507"/>
                <a:gd name="T17" fmla="*/ 0 h 2372"/>
                <a:gd name="T18" fmla="*/ 0 w 1507"/>
                <a:gd name="T19" fmla="*/ 0 h 2372"/>
                <a:gd name="T20" fmla="*/ 0 w 1507"/>
                <a:gd name="T21" fmla="*/ 0 h 2372"/>
                <a:gd name="T22" fmla="*/ 0 w 1507"/>
                <a:gd name="T23" fmla="*/ 0 h 2372"/>
                <a:gd name="T24" fmla="*/ 0 w 1507"/>
                <a:gd name="T25" fmla="*/ 0 h 2372"/>
                <a:gd name="T26" fmla="*/ 0 w 1507"/>
                <a:gd name="T27" fmla="*/ 0 h 2372"/>
                <a:gd name="T28" fmla="*/ 0 w 1507"/>
                <a:gd name="T29" fmla="*/ 0 h 2372"/>
                <a:gd name="T30" fmla="*/ 0 w 1507"/>
                <a:gd name="T31" fmla="*/ 0 h 2372"/>
                <a:gd name="T32" fmla="*/ 0 w 1507"/>
                <a:gd name="T33" fmla="*/ 0 h 2372"/>
                <a:gd name="T34" fmla="*/ 0 w 1507"/>
                <a:gd name="T35" fmla="*/ 0 h 2372"/>
                <a:gd name="T36" fmla="*/ 0 w 1507"/>
                <a:gd name="T37" fmla="*/ 0 h 2372"/>
                <a:gd name="T38" fmla="*/ 0 w 1507"/>
                <a:gd name="T39" fmla="*/ 0 h 2372"/>
                <a:gd name="T40" fmla="*/ 0 w 1507"/>
                <a:gd name="T41" fmla="*/ 0 h 2372"/>
                <a:gd name="T42" fmla="*/ 0 w 1507"/>
                <a:gd name="T43" fmla="*/ 0 h 2372"/>
                <a:gd name="T44" fmla="*/ 0 w 1507"/>
                <a:gd name="T45" fmla="*/ 0 h 2372"/>
                <a:gd name="T46" fmla="*/ 0 w 1507"/>
                <a:gd name="T47" fmla="*/ 0 h 2372"/>
                <a:gd name="T48" fmla="*/ 0 w 1507"/>
                <a:gd name="T49" fmla="*/ 0 h 2372"/>
                <a:gd name="T50" fmla="*/ 0 w 1507"/>
                <a:gd name="T51" fmla="*/ 0 h 2372"/>
                <a:gd name="T52" fmla="*/ 0 w 1507"/>
                <a:gd name="T53" fmla="*/ 0 h 2372"/>
                <a:gd name="T54" fmla="*/ 0 w 1507"/>
                <a:gd name="T55" fmla="*/ 0 h 2372"/>
                <a:gd name="T56" fmla="*/ 0 w 1507"/>
                <a:gd name="T57" fmla="*/ 0 h 2372"/>
                <a:gd name="T58" fmla="*/ 0 w 1507"/>
                <a:gd name="T59" fmla="*/ 0 h 2372"/>
                <a:gd name="T60" fmla="*/ 0 w 1507"/>
                <a:gd name="T61" fmla="*/ 0 h 2372"/>
                <a:gd name="T62" fmla="*/ 0 w 1507"/>
                <a:gd name="T63" fmla="*/ 0 h 2372"/>
                <a:gd name="T64" fmla="*/ 0 w 1507"/>
                <a:gd name="T65" fmla="*/ 0 h 2372"/>
                <a:gd name="T66" fmla="*/ 0 w 1507"/>
                <a:gd name="T67" fmla="*/ 0 h 2372"/>
                <a:gd name="T68" fmla="*/ 0 w 1507"/>
                <a:gd name="T69" fmla="*/ 0 h 2372"/>
                <a:gd name="T70" fmla="*/ 0 w 1507"/>
                <a:gd name="T71" fmla="*/ 0 h 2372"/>
                <a:gd name="T72" fmla="*/ 0 w 1507"/>
                <a:gd name="T73" fmla="*/ 0 h 2372"/>
                <a:gd name="T74" fmla="*/ 0 w 1507"/>
                <a:gd name="T75" fmla="*/ 0 h 2372"/>
                <a:gd name="T76" fmla="*/ 0 w 1507"/>
                <a:gd name="T77" fmla="*/ 0 h 2372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507"/>
                <a:gd name="T118" fmla="*/ 0 h 2372"/>
                <a:gd name="T119" fmla="*/ 1507 w 1507"/>
                <a:gd name="T120" fmla="*/ 2372 h 2372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507" h="2372">
                  <a:moveTo>
                    <a:pt x="0" y="2366"/>
                  </a:moveTo>
                  <a:lnTo>
                    <a:pt x="40" y="1865"/>
                  </a:lnTo>
                  <a:lnTo>
                    <a:pt x="97" y="1629"/>
                  </a:lnTo>
                  <a:lnTo>
                    <a:pt x="260" y="1501"/>
                  </a:lnTo>
                  <a:lnTo>
                    <a:pt x="421" y="1460"/>
                  </a:lnTo>
                  <a:lnTo>
                    <a:pt x="555" y="1401"/>
                  </a:lnTo>
                  <a:lnTo>
                    <a:pt x="609" y="1284"/>
                  </a:lnTo>
                  <a:lnTo>
                    <a:pt x="615" y="1105"/>
                  </a:lnTo>
                  <a:lnTo>
                    <a:pt x="559" y="1046"/>
                  </a:lnTo>
                  <a:lnTo>
                    <a:pt x="513" y="968"/>
                  </a:lnTo>
                  <a:lnTo>
                    <a:pt x="501" y="919"/>
                  </a:lnTo>
                  <a:lnTo>
                    <a:pt x="475" y="724"/>
                  </a:lnTo>
                  <a:lnTo>
                    <a:pt x="479" y="725"/>
                  </a:lnTo>
                  <a:lnTo>
                    <a:pt x="443" y="579"/>
                  </a:lnTo>
                  <a:lnTo>
                    <a:pt x="484" y="340"/>
                  </a:lnTo>
                  <a:lnTo>
                    <a:pt x="569" y="224"/>
                  </a:lnTo>
                  <a:lnTo>
                    <a:pt x="668" y="70"/>
                  </a:lnTo>
                  <a:lnTo>
                    <a:pt x="864" y="0"/>
                  </a:lnTo>
                  <a:lnTo>
                    <a:pt x="1019" y="87"/>
                  </a:lnTo>
                  <a:lnTo>
                    <a:pt x="1093" y="189"/>
                  </a:lnTo>
                  <a:lnTo>
                    <a:pt x="1154" y="259"/>
                  </a:lnTo>
                  <a:lnTo>
                    <a:pt x="1166" y="358"/>
                  </a:lnTo>
                  <a:lnTo>
                    <a:pt x="1211" y="431"/>
                  </a:lnTo>
                  <a:lnTo>
                    <a:pt x="1222" y="548"/>
                  </a:lnTo>
                  <a:lnTo>
                    <a:pt x="1176" y="712"/>
                  </a:lnTo>
                  <a:lnTo>
                    <a:pt x="1184" y="832"/>
                  </a:lnTo>
                  <a:lnTo>
                    <a:pt x="1138" y="951"/>
                  </a:lnTo>
                  <a:lnTo>
                    <a:pt x="1099" y="987"/>
                  </a:lnTo>
                  <a:lnTo>
                    <a:pt x="1099" y="1043"/>
                  </a:lnTo>
                  <a:lnTo>
                    <a:pt x="1009" y="1159"/>
                  </a:lnTo>
                  <a:lnTo>
                    <a:pt x="1032" y="1372"/>
                  </a:lnTo>
                  <a:lnTo>
                    <a:pt x="1128" y="1514"/>
                  </a:lnTo>
                  <a:lnTo>
                    <a:pt x="1278" y="1582"/>
                  </a:lnTo>
                  <a:lnTo>
                    <a:pt x="1444" y="1664"/>
                  </a:lnTo>
                  <a:lnTo>
                    <a:pt x="1493" y="1784"/>
                  </a:lnTo>
                  <a:lnTo>
                    <a:pt x="1502" y="2027"/>
                  </a:lnTo>
                  <a:lnTo>
                    <a:pt x="1507" y="2206"/>
                  </a:lnTo>
                  <a:lnTo>
                    <a:pt x="1502" y="2372"/>
                  </a:lnTo>
                  <a:lnTo>
                    <a:pt x="0" y="2366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82" name="Freeform 27"/>
            <p:cNvSpPr>
              <a:spLocks/>
            </p:cNvSpPr>
            <p:nvPr/>
          </p:nvSpPr>
          <p:spPr bwMode="auto">
            <a:xfrm>
              <a:off x="576" y="2383"/>
              <a:ext cx="826" cy="794"/>
            </a:xfrm>
            <a:custGeom>
              <a:avLst/>
              <a:gdLst>
                <a:gd name="T0" fmla="*/ 0 w 1653"/>
                <a:gd name="T1" fmla="*/ 0 h 2380"/>
                <a:gd name="T2" fmla="*/ 0 w 1653"/>
                <a:gd name="T3" fmla="*/ 0 h 2380"/>
                <a:gd name="T4" fmla="*/ 0 w 1653"/>
                <a:gd name="T5" fmla="*/ 0 h 2380"/>
                <a:gd name="T6" fmla="*/ 0 w 1653"/>
                <a:gd name="T7" fmla="*/ 0 h 2380"/>
                <a:gd name="T8" fmla="*/ 0 w 1653"/>
                <a:gd name="T9" fmla="*/ 0 h 2380"/>
                <a:gd name="T10" fmla="*/ 0 w 1653"/>
                <a:gd name="T11" fmla="*/ 0 h 2380"/>
                <a:gd name="T12" fmla="*/ 0 w 1653"/>
                <a:gd name="T13" fmla="*/ 0 h 2380"/>
                <a:gd name="T14" fmla="*/ 0 w 1653"/>
                <a:gd name="T15" fmla="*/ 0 h 2380"/>
                <a:gd name="T16" fmla="*/ 0 w 1653"/>
                <a:gd name="T17" fmla="*/ 0 h 2380"/>
                <a:gd name="T18" fmla="*/ 0 w 1653"/>
                <a:gd name="T19" fmla="*/ 0 h 2380"/>
                <a:gd name="T20" fmla="*/ 0 w 1653"/>
                <a:gd name="T21" fmla="*/ 0 h 2380"/>
                <a:gd name="T22" fmla="*/ 0 w 1653"/>
                <a:gd name="T23" fmla="*/ 0 h 2380"/>
                <a:gd name="T24" fmla="*/ 0 w 1653"/>
                <a:gd name="T25" fmla="*/ 0 h 2380"/>
                <a:gd name="T26" fmla="*/ 0 w 1653"/>
                <a:gd name="T27" fmla="*/ 0 h 2380"/>
                <a:gd name="T28" fmla="*/ 0 w 1653"/>
                <a:gd name="T29" fmla="*/ 0 h 2380"/>
                <a:gd name="T30" fmla="*/ 0 w 1653"/>
                <a:gd name="T31" fmla="*/ 0 h 2380"/>
                <a:gd name="T32" fmla="*/ 0 w 1653"/>
                <a:gd name="T33" fmla="*/ 0 h 2380"/>
                <a:gd name="T34" fmla="*/ 0 w 1653"/>
                <a:gd name="T35" fmla="*/ 0 h 2380"/>
                <a:gd name="T36" fmla="*/ 0 w 1653"/>
                <a:gd name="T37" fmla="*/ 0 h 2380"/>
                <a:gd name="T38" fmla="*/ 0 w 1653"/>
                <a:gd name="T39" fmla="*/ 0 h 2380"/>
                <a:gd name="T40" fmla="*/ 0 w 1653"/>
                <a:gd name="T41" fmla="*/ 0 h 2380"/>
                <a:gd name="T42" fmla="*/ 0 w 1653"/>
                <a:gd name="T43" fmla="*/ 0 h 2380"/>
                <a:gd name="T44" fmla="*/ 0 w 1653"/>
                <a:gd name="T45" fmla="*/ 0 h 2380"/>
                <a:gd name="T46" fmla="*/ 0 w 1653"/>
                <a:gd name="T47" fmla="*/ 0 h 2380"/>
                <a:gd name="T48" fmla="*/ 0 w 1653"/>
                <a:gd name="T49" fmla="*/ 0 h 2380"/>
                <a:gd name="T50" fmla="*/ 0 w 1653"/>
                <a:gd name="T51" fmla="*/ 0 h 2380"/>
                <a:gd name="T52" fmla="*/ 0 w 1653"/>
                <a:gd name="T53" fmla="*/ 0 h 2380"/>
                <a:gd name="T54" fmla="*/ 0 w 1653"/>
                <a:gd name="T55" fmla="*/ 0 h 2380"/>
                <a:gd name="T56" fmla="*/ 0 w 1653"/>
                <a:gd name="T57" fmla="*/ 0 h 2380"/>
                <a:gd name="T58" fmla="*/ 0 w 1653"/>
                <a:gd name="T59" fmla="*/ 0 h 2380"/>
                <a:gd name="T60" fmla="*/ 0 w 1653"/>
                <a:gd name="T61" fmla="*/ 0 h 2380"/>
                <a:gd name="T62" fmla="*/ 0 w 1653"/>
                <a:gd name="T63" fmla="*/ 0 h 2380"/>
                <a:gd name="T64" fmla="*/ 0 w 1653"/>
                <a:gd name="T65" fmla="*/ 0 h 2380"/>
                <a:gd name="T66" fmla="*/ 0 w 1653"/>
                <a:gd name="T67" fmla="*/ 0 h 2380"/>
                <a:gd name="T68" fmla="*/ 0 w 1653"/>
                <a:gd name="T69" fmla="*/ 0 h 2380"/>
                <a:gd name="T70" fmla="*/ 0 w 1653"/>
                <a:gd name="T71" fmla="*/ 0 h 2380"/>
                <a:gd name="T72" fmla="*/ 0 w 1653"/>
                <a:gd name="T73" fmla="*/ 0 h 2380"/>
                <a:gd name="T74" fmla="*/ 0 w 1653"/>
                <a:gd name="T75" fmla="*/ 0 h 238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653"/>
                <a:gd name="T115" fmla="*/ 0 h 2380"/>
                <a:gd name="T116" fmla="*/ 1653 w 1653"/>
                <a:gd name="T117" fmla="*/ 2380 h 238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653" h="2380">
                  <a:moveTo>
                    <a:pt x="0" y="2380"/>
                  </a:moveTo>
                  <a:lnTo>
                    <a:pt x="34" y="1839"/>
                  </a:lnTo>
                  <a:lnTo>
                    <a:pt x="82" y="1712"/>
                  </a:lnTo>
                  <a:lnTo>
                    <a:pt x="153" y="1528"/>
                  </a:lnTo>
                  <a:lnTo>
                    <a:pt x="237" y="1508"/>
                  </a:lnTo>
                  <a:lnTo>
                    <a:pt x="400" y="1473"/>
                  </a:lnTo>
                  <a:lnTo>
                    <a:pt x="478" y="1427"/>
                  </a:lnTo>
                  <a:lnTo>
                    <a:pt x="548" y="1365"/>
                  </a:lnTo>
                  <a:lnTo>
                    <a:pt x="573" y="1208"/>
                  </a:lnTo>
                  <a:lnTo>
                    <a:pt x="495" y="997"/>
                  </a:lnTo>
                  <a:lnTo>
                    <a:pt x="440" y="975"/>
                  </a:lnTo>
                  <a:lnTo>
                    <a:pt x="393" y="747"/>
                  </a:lnTo>
                  <a:lnTo>
                    <a:pt x="425" y="686"/>
                  </a:lnTo>
                  <a:lnTo>
                    <a:pt x="409" y="464"/>
                  </a:lnTo>
                  <a:lnTo>
                    <a:pt x="418" y="246"/>
                  </a:lnTo>
                  <a:lnTo>
                    <a:pt x="472" y="163"/>
                  </a:lnTo>
                  <a:lnTo>
                    <a:pt x="588" y="19"/>
                  </a:lnTo>
                  <a:lnTo>
                    <a:pt x="681" y="0"/>
                  </a:lnTo>
                  <a:lnTo>
                    <a:pt x="806" y="0"/>
                  </a:lnTo>
                  <a:lnTo>
                    <a:pt x="899" y="57"/>
                  </a:lnTo>
                  <a:lnTo>
                    <a:pt x="977" y="163"/>
                  </a:lnTo>
                  <a:lnTo>
                    <a:pt x="1032" y="345"/>
                  </a:lnTo>
                  <a:lnTo>
                    <a:pt x="1046" y="496"/>
                  </a:lnTo>
                  <a:lnTo>
                    <a:pt x="1047" y="631"/>
                  </a:lnTo>
                  <a:lnTo>
                    <a:pt x="1093" y="653"/>
                  </a:lnTo>
                  <a:lnTo>
                    <a:pt x="1079" y="865"/>
                  </a:lnTo>
                  <a:lnTo>
                    <a:pt x="1012" y="903"/>
                  </a:lnTo>
                  <a:lnTo>
                    <a:pt x="993" y="1030"/>
                  </a:lnTo>
                  <a:lnTo>
                    <a:pt x="968" y="1179"/>
                  </a:lnTo>
                  <a:lnTo>
                    <a:pt x="984" y="1296"/>
                  </a:lnTo>
                  <a:lnTo>
                    <a:pt x="1070" y="1368"/>
                  </a:lnTo>
                  <a:lnTo>
                    <a:pt x="1186" y="1413"/>
                  </a:lnTo>
                  <a:lnTo>
                    <a:pt x="1351" y="1447"/>
                  </a:lnTo>
                  <a:lnTo>
                    <a:pt x="1468" y="1462"/>
                  </a:lnTo>
                  <a:lnTo>
                    <a:pt x="1531" y="1579"/>
                  </a:lnTo>
                  <a:lnTo>
                    <a:pt x="1578" y="1687"/>
                  </a:lnTo>
                  <a:lnTo>
                    <a:pt x="1653" y="2353"/>
                  </a:lnTo>
                  <a:lnTo>
                    <a:pt x="0" y="238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83" name="Freeform 28"/>
            <p:cNvSpPr>
              <a:spLocks/>
            </p:cNvSpPr>
            <p:nvPr/>
          </p:nvSpPr>
          <p:spPr bwMode="auto">
            <a:xfrm>
              <a:off x="4013" y="2188"/>
              <a:ext cx="781" cy="992"/>
            </a:xfrm>
            <a:custGeom>
              <a:avLst/>
              <a:gdLst>
                <a:gd name="T0" fmla="*/ 1 w 1562"/>
                <a:gd name="T1" fmla="*/ 0 h 2975"/>
                <a:gd name="T2" fmla="*/ 0 w 1562"/>
                <a:gd name="T3" fmla="*/ 0 h 2975"/>
                <a:gd name="T4" fmla="*/ 1 w 1562"/>
                <a:gd name="T5" fmla="*/ 0 h 2975"/>
                <a:gd name="T6" fmla="*/ 1 w 1562"/>
                <a:gd name="T7" fmla="*/ 0 h 2975"/>
                <a:gd name="T8" fmla="*/ 1 w 1562"/>
                <a:gd name="T9" fmla="*/ 0 h 2975"/>
                <a:gd name="T10" fmla="*/ 1 w 1562"/>
                <a:gd name="T11" fmla="*/ 0 h 2975"/>
                <a:gd name="T12" fmla="*/ 1 w 1562"/>
                <a:gd name="T13" fmla="*/ 0 h 2975"/>
                <a:gd name="T14" fmla="*/ 1 w 1562"/>
                <a:gd name="T15" fmla="*/ 0 h 2975"/>
                <a:gd name="T16" fmla="*/ 1 w 1562"/>
                <a:gd name="T17" fmla="*/ 0 h 2975"/>
                <a:gd name="T18" fmla="*/ 1 w 1562"/>
                <a:gd name="T19" fmla="*/ 0 h 2975"/>
                <a:gd name="T20" fmla="*/ 1 w 1562"/>
                <a:gd name="T21" fmla="*/ 0 h 2975"/>
                <a:gd name="T22" fmla="*/ 1 w 1562"/>
                <a:gd name="T23" fmla="*/ 0 h 2975"/>
                <a:gd name="T24" fmla="*/ 1 w 1562"/>
                <a:gd name="T25" fmla="*/ 0 h 2975"/>
                <a:gd name="T26" fmla="*/ 1 w 1562"/>
                <a:gd name="T27" fmla="*/ 0 h 2975"/>
                <a:gd name="T28" fmla="*/ 1 w 1562"/>
                <a:gd name="T29" fmla="*/ 0 h 2975"/>
                <a:gd name="T30" fmla="*/ 1 w 1562"/>
                <a:gd name="T31" fmla="*/ 0 h 2975"/>
                <a:gd name="T32" fmla="*/ 1 w 1562"/>
                <a:gd name="T33" fmla="*/ 0 h 2975"/>
                <a:gd name="T34" fmla="*/ 1 w 1562"/>
                <a:gd name="T35" fmla="*/ 0 h 2975"/>
                <a:gd name="T36" fmla="*/ 1 w 1562"/>
                <a:gd name="T37" fmla="*/ 0 h 2975"/>
                <a:gd name="T38" fmla="*/ 1 w 1562"/>
                <a:gd name="T39" fmla="*/ 0 h 2975"/>
                <a:gd name="T40" fmla="*/ 1 w 1562"/>
                <a:gd name="T41" fmla="*/ 0 h 2975"/>
                <a:gd name="T42" fmla="*/ 1 w 1562"/>
                <a:gd name="T43" fmla="*/ 0 h 2975"/>
                <a:gd name="T44" fmla="*/ 1 w 1562"/>
                <a:gd name="T45" fmla="*/ 0 h 2975"/>
                <a:gd name="T46" fmla="*/ 1 w 1562"/>
                <a:gd name="T47" fmla="*/ 0 h 2975"/>
                <a:gd name="T48" fmla="*/ 1 w 1562"/>
                <a:gd name="T49" fmla="*/ 0 h 2975"/>
                <a:gd name="T50" fmla="*/ 1 w 1562"/>
                <a:gd name="T51" fmla="*/ 0 h 2975"/>
                <a:gd name="T52" fmla="*/ 1 w 1562"/>
                <a:gd name="T53" fmla="*/ 0 h 2975"/>
                <a:gd name="T54" fmla="*/ 1 w 1562"/>
                <a:gd name="T55" fmla="*/ 0 h 2975"/>
                <a:gd name="T56" fmla="*/ 1 w 1562"/>
                <a:gd name="T57" fmla="*/ 0 h 2975"/>
                <a:gd name="T58" fmla="*/ 1 w 1562"/>
                <a:gd name="T59" fmla="*/ 0 h 2975"/>
                <a:gd name="T60" fmla="*/ 1 w 1562"/>
                <a:gd name="T61" fmla="*/ 0 h 2975"/>
                <a:gd name="T62" fmla="*/ 1 w 1562"/>
                <a:gd name="T63" fmla="*/ 0 h 2975"/>
                <a:gd name="T64" fmla="*/ 1 w 1562"/>
                <a:gd name="T65" fmla="*/ 0 h 2975"/>
                <a:gd name="T66" fmla="*/ 1 w 1562"/>
                <a:gd name="T67" fmla="*/ 0 h 2975"/>
                <a:gd name="T68" fmla="*/ 1 w 1562"/>
                <a:gd name="T69" fmla="*/ 0 h 2975"/>
                <a:gd name="T70" fmla="*/ 1 w 1562"/>
                <a:gd name="T71" fmla="*/ 0 h 297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562"/>
                <a:gd name="T109" fmla="*/ 0 h 2975"/>
                <a:gd name="T110" fmla="*/ 1562 w 1562"/>
                <a:gd name="T111" fmla="*/ 2975 h 2975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562" h="2975">
                  <a:moveTo>
                    <a:pt x="30" y="2946"/>
                  </a:moveTo>
                  <a:lnTo>
                    <a:pt x="17" y="2910"/>
                  </a:lnTo>
                  <a:lnTo>
                    <a:pt x="7" y="2816"/>
                  </a:lnTo>
                  <a:lnTo>
                    <a:pt x="0" y="2527"/>
                  </a:lnTo>
                  <a:lnTo>
                    <a:pt x="13" y="2049"/>
                  </a:lnTo>
                  <a:lnTo>
                    <a:pt x="30" y="1934"/>
                  </a:lnTo>
                  <a:lnTo>
                    <a:pt x="56" y="1827"/>
                  </a:lnTo>
                  <a:lnTo>
                    <a:pt x="129" y="1758"/>
                  </a:lnTo>
                  <a:lnTo>
                    <a:pt x="258" y="1658"/>
                  </a:lnTo>
                  <a:lnTo>
                    <a:pt x="464" y="1489"/>
                  </a:lnTo>
                  <a:lnTo>
                    <a:pt x="441" y="1454"/>
                  </a:lnTo>
                  <a:lnTo>
                    <a:pt x="367" y="1394"/>
                  </a:lnTo>
                  <a:lnTo>
                    <a:pt x="290" y="1329"/>
                  </a:lnTo>
                  <a:lnTo>
                    <a:pt x="253" y="1280"/>
                  </a:lnTo>
                  <a:lnTo>
                    <a:pt x="259" y="1262"/>
                  </a:lnTo>
                  <a:lnTo>
                    <a:pt x="274" y="1258"/>
                  </a:lnTo>
                  <a:lnTo>
                    <a:pt x="288" y="1255"/>
                  </a:lnTo>
                  <a:lnTo>
                    <a:pt x="294" y="1238"/>
                  </a:lnTo>
                  <a:lnTo>
                    <a:pt x="293" y="1217"/>
                  </a:lnTo>
                  <a:lnTo>
                    <a:pt x="290" y="1204"/>
                  </a:lnTo>
                  <a:lnTo>
                    <a:pt x="279" y="1196"/>
                  </a:lnTo>
                  <a:lnTo>
                    <a:pt x="273" y="1190"/>
                  </a:lnTo>
                  <a:lnTo>
                    <a:pt x="272" y="1178"/>
                  </a:lnTo>
                  <a:lnTo>
                    <a:pt x="273" y="1155"/>
                  </a:lnTo>
                  <a:lnTo>
                    <a:pt x="302" y="970"/>
                  </a:lnTo>
                  <a:lnTo>
                    <a:pt x="317" y="866"/>
                  </a:lnTo>
                  <a:lnTo>
                    <a:pt x="321" y="823"/>
                  </a:lnTo>
                  <a:lnTo>
                    <a:pt x="323" y="788"/>
                  </a:lnTo>
                  <a:lnTo>
                    <a:pt x="302" y="650"/>
                  </a:lnTo>
                  <a:lnTo>
                    <a:pt x="290" y="576"/>
                  </a:lnTo>
                  <a:lnTo>
                    <a:pt x="286" y="544"/>
                  </a:lnTo>
                  <a:lnTo>
                    <a:pt x="285" y="514"/>
                  </a:lnTo>
                  <a:lnTo>
                    <a:pt x="315" y="351"/>
                  </a:lnTo>
                  <a:lnTo>
                    <a:pt x="365" y="198"/>
                  </a:lnTo>
                  <a:lnTo>
                    <a:pt x="448" y="79"/>
                  </a:lnTo>
                  <a:lnTo>
                    <a:pt x="500" y="27"/>
                  </a:lnTo>
                  <a:lnTo>
                    <a:pt x="548" y="0"/>
                  </a:lnTo>
                  <a:lnTo>
                    <a:pt x="577" y="13"/>
                  </a:lnTo>
                  <a:lnTo>
                    <a:pt x="607" y="37"/>
                  </a:lnTo>
                  <a:lnTo>
                    <a:pt x="688" y="82"/>
                  </a:lnTo>
                  <a:lnTo>
                    <a:pt x="718" y="71"/>
                  </a:lnTo>
                  <a:lnTo>
                    <a:pt x="746" y="61"/>
                  </a:lnTo>
                  <a:lnTo>
                    <a:pt x="791" y="92"/>
                  </a:lnTo>
                  <a:lnTo>
                    <a:pt x="843" y="154"/>
                  </a:lnTo>
                  <a:lnTo>
                    <a:pt x="923" y="292"/>
                  </a:lnTo>
                  <a:lnTo>
                    <a:pt x="969" y="448"/>
                  </a:lnTo>
                  <a:lnTo>
                    <a:pt x="1004" y="615"/>
                  </a:lnTo>
                  <a:lnTo>
                    <a:pt x="1047" y="950"/>
                  </a:lnTo>
                  <a:lnTo>
                    <a:pt x="1055" y="1215"/>
                  </a:lnTo>
                  <a:lnTo>
                    <a:pt x="1059" y="1307"/>
                  </a:lnTo>
                  <a:lnTo>
                    <a:pt x="1061" y="1358"/>
                  </a:lnTo>
                  <a:lnTo>
                    <a:pt x="1061" y="1381"/>
                  </a:lnTo>
                  <a:lnTo>
                    <a:pt x="1060" y="1404"/>
                  </a:lnTo>
                  <a:lnTo>
                    <a:pt x="1053" y="1434"/>
                  </a:lnTo>
                  <a:lnTo>
                    <a:pt x="1047" y="1472"/>
                  </a:lnTo>
                  <a:lnTo>
                    <a:pt x="1091" y="1537"/>
                  </a:lnTo>
                  <a:lnTo>
                    <a:pt x="1149" y="1586"/>
                  </a:lnTo>
                  <a:lnTo>
                    <a:pt x="1295" y="1707"/>
                  </a:lnTo>
                  <a:lnTo>
                    <a:pt x="1549" y="2224"/>
                  </a:lnTo>
                  <a:lnTo>
                    <a:pt x="1556" y="2331"/>
                  </a:lnTo>
                  <a:lnTo>
                    <a:pt x="1550" y="2347"/>
                  </a:lnTo>
                  <a:lnTo>
                    <a:pt x="1549" y="2379"/>
                  </a:lnTo>
                  <a:lnTo>
                    <a:pt x="1549" y="2405"/>
                  </a:lnTo>
                  <a:lnTo>
                    <a:pt x="1549" y="2441"/>
                  </a:lnTo>
                  <a:lnTo>
                    <a:pt x="1559" y="2761"/>
                  </a:lnTo>
                  <a:lnTo>
                    <a:pt x="1562" y="2901"/>
                  </a:lnTo>
                  <a:lnTo>
                    <a:pt x="1562" y="2926"/>
                  </a:lnTo>
                  <a:lnTo>
                    <a:pt x="1561" y="2945"/>
                  </a:lnTo>
                  <a:lnTo>
                    <a:pt x="1555" y="2962"/>
                  </a:lnTo>
                  <a:lnTo>
                    <a:pt x="756" y="2975"/>
                  </a:lnTo>
                  <a:lnTo>
                    <a:pt x="362" y="2971"/>
                  </a:lnTo>
                  <a:lnTo>
                    <a:pt x="30" y="2946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84" name="Freeform 29"/>
            <p:cNvSpPr>
              <a:spLocks/>
            </p:cNvSpPr>
            <p:nvPr/>
          </p:nvSpPr>
          <p:spPr bwMode="auto">
            <a:xfrm>
              <a:off x="4455" y="2384"/>
              <a:ext cx="826" cy="793"/>
            </a:xfrm>
            <a:custGeom>
              <a:avLst/>
              <a:gdLst>
                <a:gd name="T0" fmla="*/ 0 w 1654"/>
                <a:gd name="T1" fmla="*/ 0 h 2380"/>
                <a:gd name="T2" fmla="*/ 0 w 1654"/>
                <a:gd name="T3" fmla="*/ 0 h 2380"/>
                <a:gd name="T4" fmla="*/ 0 w 1654"/>
                <a:gd name="T5" fmla="*/ 0 h 2380"/>
                <a:gd name="T6" fmla="*/ 0 w 1654"/>
                <a:gd name="T7" fmla="*/ 0 h 2380"/>
                <a:gd name="T8" fmla="*/ 0 w 1654"/>
                <a:gd name="T9" fmla="*/ 0 h 2380"/>
                <a:gd name="T10" fmla="*/ 0 w 1654"/>
                <a:gd name="T11" fmla="*/ 0 h 2380"/>
                <a:gd name="T12" fmla="*/ 0 w 1654"/>
                <a:gd name="T13" fmla="*/ 0 h 2380"/>
                <a:gd name="T14" fmla="*/ 0 w 1654"/>
                <a:gd name="T15" fmla="*/ 0 h 2380"/>
                <a:gd name="T16" fmla="*/ 0 w 1654"/>
                <a:gd name="T17" fmla="*/ 0 h 2380"/>
                <a:gd name="T18" fmla="*/ 0 w 1654"/>
                <a:gd name="T19" fmla="*/ 0 h 2380"/>
                <a:gd name="T20" fmla="*/ 0 w 1654"/>
                <a:gd name="T21" fmla="*/ 0 h 2380"/>
                <a:gd name="T22" fmla="*/ 0 w 1654"/>
                <a:gd name="T23" fmla="*/ 0 h 2380"/>
                <a:gd name="T24" fmla="*/ 0 w 1654"/>
                <a:gd name="T25" fmla="*/ 0 h 2380"/>
                <a:gd name="T26" fmla="*/ 0 w 1654"/>
                <a:gd name="T27" fmla="*/ 0 h 2380"/>
                <a:gd name="T28" fmla="*/ 0 w 1654"/>
                <a:gd name="T29" fmla="*/ 0 h 2380"/>
                <a:gd name="T30" fmla="*/ 0 w 1654"/>
                <a:gd name="T31" fmla="*/ 0 h 2380"/>
                <a:gd name="T32" fmla="*/ 0 w 1654"/>
                <a:gd name="T33" fmla="*/ 0 h 2380"/>
                <a:gd name="T34" fmla="*/ 0 w 1654"/>
                <a:gd name="T35" fmla="*/ 0 h 2380"/>
                <a:gd name="T36" fmla="*/ 0 w 1654"/>
                <a:gd name="T37" fmla="*/ 0 h 2380"/>
                <a:gd name="T38" fmla="*/ 0 w 1654"/>
                <a:gd name="T39" fmla="*/ 0 h 2380"/>
                <a:gd name="T40" fmla="*/ 0 w 1654"/>
                <a:gd name="T41" fmla="*/ 0 h 2380"/>
                <a:gd name="T42" fmla="*/ 0 w 1654"/>
                <a:gd name="T43" fmla="*/ 0 h 2380"/>
                <a:gd name="T44" fmla="*/ 0 w 1654"/>
                <a:gd name="T45" fmla="*/ 0 h 2380"/>
                <a:gd name="T46" fmla="*/ 0 w 1654"/>
                <a:gd name="T47" fmla="*/ 0 h 2380"/>
                <a:gd name="T48" fmla="*/ 0 w 1654"/>
                <a:gd name="T49" fmla="*/ 0 h 2380"/>
                <a:gd name="T50" fmla="*/ 0 w 1654"/>
                <a:gd name="T51" fmla="*/ 0 h 2380"/>
                <a:gd name="T52" fmla="*/ 0 w 1654"/>
                <a:gd name="T53" fmla="*/ 0 h 2380"/>
                <a:gd name="T54" fmla="*/ 0 w 1654"/>
                <a:gd name="T55" fmla="*/ 0 h 2380"/>
                <a:gd name="T56" fmla="*/ 0 w 1654"/>
                <a:gd name="T57" fmla="*/ 0 h 2380"/>
                <a:gd name="T58" fmla="*/ 0 w 1654"/>
                <a:gd name="T59" fmla="*/ 0 h 2380"/>
                <a:gd name="T60" fmla="*/ 0 w 1654"/>
                <a:gd name="T61" fmla="*/ 0 h 2380"/>
                <a:gd name="T62" fmla="*/ 0 w 1654"/>
                <a:gd name="T63" fmla="*/ 0 h 2380"/>
                <a:gd name="T64" fmla="*/ 0 w 1654"/>
                <a:gd name="T65" fmla="*/ 0 h 2380"/>
                <a:gd name="T66" fmla="*/ 0 w 1654"/>
                <a:gd name="T67" fmla="*/ 0 h 2380"/>
                <a:gd name="T68" fmla="*/ 0 w 1654"/>
                <a:gd name="T69" fmla="*/ 0 h 2380"/>
                <a:gd name="T70" fmla="*/ 0 w 1654"/>
                <a:gd name="T71" fmla="*/ 0 h 2380"/>
                <a:gd name="T72" fmla="*/ 0 w 1654"/>
                <a:gd name="T73" fmla="*/ 0 h 2380"/>
                <a:gd name="T74" fmla="*/ 0 w 1654"/>
                <a:gd name="T75" fmla="*/ 0 h 238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654"/>
                <a:gd name="T115" fmla="*/ 0 h 2380"/>
                <a:gd name="T116" fmla="*/ 1654 w 1654"/>
                <a:gd name="T117" fmla="*/ 2380 h 238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654" h="2380">
                  <a:moveTo>
                    <a:pt x="0" y="2380"/>
                  </a:moveTo>
                  <a:lnTo>
                    <a:pt x="34" y="1838"/>
                  </a:lnTo>
                  <a:lnTo>
                    <a:pt x="82" y="1711"/>
                  </a:lnTo>
                  <a:lnTo>
                    <a:pt x="154" y="1528"/>
                  </a:lnTo>
                  <a:lnTo>
                    <a:pt x="238" y="1508"/>
                  </a:lnTo>
                  <a:lnTo>
                    <a:pt x="400" y="1473"/>
                  </a:lnTo>
                  <a:lnTo>
                    <a:pt x="478" y="1427"/>
                  </a:lnTo>
                  <a:lnTo>
                    <a:pt x="548" y="1365"/>
                  </a:lnTo>
                  <a:lnTo>
                    <a:pt x="573" y="1207"/>
                  </a:lnTo>
                  <a:lnTo>
                    <a:pt x="495" y="996"/>
                  </a:lnTo>
                  <a:lnTo>
                    <a:pt x="440" y="975"/>
                  </a:lnTo>
                  <a:lnTo>
                    <a:pt x="393" y="746"/>
                  </a:lnTo>
                  <a:lnTo>
                    <a:pt x="426" y="686"/>
                  </a:lnTo>
                  <a:lnTo>
                    <a:pt x="409" y="463"/>
                  </a:lnTo>
                  <a:lnTo>
                    <a:pt x="419" y="245"/>
                  </a:lnTo>
                  <a:lnTo>
                    <a:pt x="473" y="163"/>
                  </a:lnTo>
                  <a:lnTo>
                    <a:pt x="588" y="18"/>
                  </a:lnTo>
                  <a:lnTo>
                    <a:pt x="681" y="0"/>
                  </a:lnTo>
                  <a:lnTo>
                    <a:pt x="806" y="0"/>
                  </a:lnTo>
                  <a:lnTo>
                    <a:pt x="899" y="56"/>
                  </a:lnTo>
                  <a:lnTo>
                    <a:pt x="978" y="163"/>
                  </a:lnTo>
                  <a:lnTo>
                    <a:pt x="1032" y="345"/>
                  </a:lnTo>
                  <a:lnTo>
                    <a:pt x="1046" y="495"/>
                  </a:lnTo>
                  <a:lnTo>
                    <a:pt x="1047" y="631"/>
                  </a:lnTo>
                  <a:lnTo>
                    <a:pt x="1093" y="653"/>
                  </a:lnTo>
                  <a:lnTo>
                    <a:pt x="1079" y="865"/>
                  </a:lnTo>
                  <a:lnTo>
                    <a:pt x="1013" y="902"/>
                  </a:lnTo>
                  <a:lnTo>
                    <a:pt x="993" y="1029"/>
                  </a:lnTo>
                  <a:lnTo>
                    <a:pt x="969" y="1178"/>
                  </a:lnTo>
                  <a:lnTo>
                    <a:pt x="984" y="1295"/>
                  </a:lnTo>
                  <a:lnTo>
                    <a:pt x="1071" y="1367"/>
                  </a:lnTo>
                  <a:lnTo>
                    <a:pt x="1186" y="1412"/>
                  </a:lnTo>
                  <a:lnTo>
                    <a:pt x="1351" y="1447"/>
                  </a:lnTo>
                  <a:lnTo>
                    <a:pt x="1469" y="1461"/>
                  </a:lnTo>
                  <a:lnTo>
                    <a:pt x="1531" y="1578"/>
                  </a:lnTo>
                  <a:lnTo>
                    <a:pt x="1578" y="1687"/>
                  </a:lnTo>
                  <a:lnTo>
                    <a:pt x="1654" y="2352"/>
                  </a:lnTo>
                  <a:lnTo>
                    <a:pt x="0" y="238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85" name="Freeform 30"/>
            <p:cNvSpPr>
              <a:spLocks/>
            </p:cNvSpPr>
            <p:nvPr/>
          </p:nvSpPr>
          <p:spPr bwMode="auto">
            <a:xfrm>
              <a:off x="3609" y="2463"/>
              <a:ext cx="849" cy="708"/>
            </a:xfrm>
            <a:custGeom>
              <a:avLst/>
              <a:gdLst>
                <a:gd name="T0" fmla="*/ 0 w 1697"/>
                <a:gd name="T1" fmla="*/ 0 h 2123"/>
                <a:gd name="T2" fmla="*/ 1 w 1697"/>
                <a:gd name="T3" fmla="*/ 0 h 2123"/>
                <a:gd name="T4" fmla="*/ 1 w 1697"/>
                <a:gd name="T5" fmla="*/ 0 h 2123"/>
                <a:gd name="T6" fmla="*/ 1 w 1697"/>
                <a:gd name="T7" fmla="*/ 0 h 2123"/>
                <a:gd name="T8" fmla="*/ 1 w 1697"/>
                <a:gd name="T9" fmla="*/ 0 h 2123"/>
                <a:gd name="T10" fmla="*/ 1 w 1697"/>
                <a:gd name="T11" fmla="*/ 0 h 2123"/>
                <a:gd name="T12" fmla="*/ 1 w 1697"/>
                <a:gd name="T13" fmla="*/ 0 h 2123"/>
                <a:gd name="T14" fmla="*/ 1 w 1697"/>
                <a:gd name="T15" fmla="*/ 0 h 2123"/>
                <a:gd name="T16" fmla="*/ 1 w 1697"/>
                <a:gd name="T17" fmla="*/ 0 h 2123"/>
                <a:gd name="T18" fmla="*/ 1 w 1697"/>
                <a:gd name="T19" fmla="*/ 0 h 2123"/>
                <a:gd name="T20" fmla="*/ 1 w 1697"/>
                <a:gd name="T21" fmla="*/ 0 h 2123"/>
                <a:gd name="T22" fmla="*/ 1 w 1697"/>
                <a:gd name="T23" fmla="*/ 0 h 2123"/>
                <a:gd name="T24" fmla="*/ 1 w 1697"/>
                <a:gd name="T25" fmla="*/ 0 h 2123"/>
                <a:gd name="T26" fmla="*/ 1 w 1697"/>
                <a:gd name="T27" fmla="*/ 0 h 2123"/>
                <a:gd name="T28" fmla="*/ 1 w 1697"/>
                <a:gd name="T29" fmla="*/ 0 h 2123"/>
                <a:gd name="T30" fmla="*/ 1 w 1697"/>
                <a:gd name="T31" fmla="*/ 0 h 2123"/>
                <a:gd name="T32" fmla="*/ 1 w 1697"/>
                <a:gd name="T33" fmla="*/ 0 h 2123"/>
                <a:gd name="T34" fmla="*/ 1 w 1697"/>
                <a:gd name="T35" fmla="*/ 0 h 2123"/>
                <a:gd name="T36" fmla="*/ 1 w 1697"/>
                <a:gd name="T37" fmla="*/ 0 h 2123"/>
                <a:gd name="T38" fmla="*/ 1 w 1697"/>
                <a:gd name="T39" fmla="*/ 0 h 2123"/>
                <a:gd name="T40" fmla="*/ 1 w 1697"/>
                <a:gd name="T41" fmla="*/ 0 h 2123"/>
                <a:gd name="T42" fmla="*/ 1 w 1697"/>
                <a:gd name="T43" fmla="*/ 0 h 2123"/>
                <a:gd name="T44" fmla="*/ 1 w 1697"/>
                <a:gd name="T45" fmla="*/ 0 h 2123"/>
                <a:gd name="T46" fmla="*/ 1 w 1697"/>
                <a:gd name="T47" fmla="*/ 0 h 2123"/>
                <a:gd name="T48" fmla="*/ 1 w 1697"/>
                <a:gd name="T49" fmla="*/ 0 h 2123"/>
                <a:gd name="T50" fmla="*/ 1 w 1697"/>
                <a:gd name="T51" fmla="*/ 0 h 2123"/>
                <a:gd name="T52" fmla="*/ 1 w 1697"/>
                <a:gd name="T53" fmla="*/ 0 h 2123"/>
                <a:gd name="T54" fmla="*/ 1 w 1697"/>
                <a:gd name="T55" fmla="*/ 0 h 2123"/>
                <a:gd name="T56" fmla="*/ 1 w 1697"/>
                <a:gd name="T57" fmla="*/ 0 h 2123"/>
                <a:gd name="T58" fmla="*/ 1 w 1697"/>
                <a:gd name="T59" fmla="*/ 0 h 2123"/>
                <a:gd name="T60" fmla="*/ 1 w 1697"/>
                <a:gd name="T61" fmla="*/ 0 h 2123"/>
                <a:gd name="T62" fmla="*/ 1 w 1697"/>
                <a:gd name="T63" fmla="*/ 0 h 2123"/>
                <a:gd name="T64" fmla="*/ 1 w 1697"/>
                <a:gd name="T65" fmla="*/ 0 h 2123"/>
                <a:gd name="T66" fmla="*/ 1 w 1697"/>
                <a:gd name="T67" fmla="*/ 0 h 2123"/>
                <a:gd name="T68" fmla="*/ 1 w 1697"/>
                <a:gd name="T69" fmla="*/ 0 h 2123"/>
                <a:gd name="T70" fmla="*/ 1 w 1697"/>
                <a:gd name="T71" fmla="*/ 0 h 2123"/>
                <a:gd name="T72" fmla="*/ 1 w 1697"/>
                <a:gd name="T73" fmla="*/ 0 h 2123"/>
                <a:gd name="T74" fmla="*/ 1 w 1697"/>
                <a:gd name="T75" fmla="*/ 0 h 2123"/>
                <a:gd name="T76" fmla="*/ 0 w 1697"/>
                <a:gd name="T77" fmla="*/ 0 h 2123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697"/>
                <a:gd name="T118" fmla="*/ 0 h 2123"/>
                <a:gd name="T119" fmla="*/ 1697 w 1697"/>
                <a:gd name="T120" fmla="*/ 2123 h 2123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697" h="2123">
                  <a:moveTo>
                    <a:pt x="0" y="2119"/>
                  </a:moveTo>
                  <a:lnTo>
                    <a:pt x="45" y="1670"/>
                  </a:lnTo>
                  <a:lnTo>
                    <a:pt x="108" y="1459"/>
                  </a:lnTo>
                  <a:lnTo>
                    <a:pt x="292" y="1343"/>
                  </a:lnTo>
                  <a:lnTo>
                    <a:pt x="473" y="1307"/>
                  </a:lnTo>
                  <a:lnTo>
                    <a:pt x="624" y="1255"/>
                  </a:lnTo>
                  <a:lnTo>
                    <a:pt x="685" y="1150"/>
                  </a:lnTo>
                  <a:lnTo>
                    <a:pt x="692" y="989"/>
                  </a:lnTo>
                  <a:lnTo>
                    <a:pt x="628" y="936"/>
                  </a:lnTo>
                  <a:lnTo>
                    <a:pt x="577" y="867"/>
                  </a:lnTo>
                  <a:lnTo>
                    <a:pt x="564" y="823"/>
                  </a:lnTo>
                  <a:lnTo>
                    <a:pt x="534" y="649"/>
                  </a:lnTo>
                  <a:lnTo>
                    <a:pt x="538" y="650"/>
                  </a:lnTo>
                  <a:lnTo>
                    <a:pt x="498" y="519"/>
                  </a:lnTo>
                  <a:lnTo>
                    <a:pt x="544" y="305"/>
                  </a:lnTo>
                  <a:lnTo>
                    <a:pt x="640" y="201"/>
                  </a:lnTo>
                  <a:lnTo>
                    <a:pt x="752" y="62"/>
                  </a:lnTo>
                  <a:lnTo>
                    <a:pt x="973" y="0"/>
                  </a:lnTo>
                  <a:lnTo>
                    <a:pt x="1147" y="78"/>
                  </a:lnTo>
                  <a:lnTo>
                    <a:pt x="1230" y="169"/>
                  </a:lnTo>
                  <a:lnTo>
                    <a:pt x="1299" y="231"/>
                  </a:lnTo>
                  <a:lnTo>
                    <a:pt x="1312" y="321"/>
                  </a:lnTo>
                  <a:lnTo>
                    <a:pt x="1363" y="386"/>
                  </a:lnTo>
                  <a:lnTo>
                    <a:pt x="1376" y="490"/>
                  </a:lnTo>
                  <a:lnTo>
                    <a:pt x="1323" y="638"/>
                  </a:lnTo>
                  <a:lnTo>
                    <a:pt x="1333" y="745"/>
                  </a:lnTo>
                  <a:lnTo>
                    <a:pt x="1282" y="851"/>
                  </a:lnTo>
                  <a:lnTo>
                    <a:pt x="1238" y="884"/>
                  </a:lnTo>
                  <a:lnTo>
                    <a:pt x="1238" y="934"/>
                  </a:lnTo>
                  <a:lnTo>
                    <a:pt x="1136" y="1037"/>
                  </a:lnTo>
                  <a:lnTo>
                    <a:pt x="1162" y="1229"/>
                  </a:lnTo>
                  <a:lnTo>
                    <a:pt x="1269" y="1355"/>
                  </a:lnTo>
                  <a:lnTo>
                    <a:pt x="1439" y="1415"/>
                  </a:lnTo>
                  <a:lnTo>
                    <a:pt x="1625" y="1491"/>
                  </a:lnTo>
                  <a:lnTo>
                    <a:pt x="1680" y="1597"/>
                  </a:lnTo>
                  <a:lnTo>
                    <a:pt x="1692" y="1814"/>
                  </a:lnTo>
                  <a:lnTo>
                    <a:pt x="1697" y="1974"/>
                  </a:lnTo>
                  <a:lnTo>
                    <a:pt x="1692" y="2123"/>
                  </a:lnTo>
                  <a:lnTo>
                    <a:pt x="0" y="2119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486" name="Text Box 31"/>
            <p:cNvSpPr txBox="1">
              <a:spLocks noChangeArrowheads="1"/>
            </p:cNvSpPr>
            <p:nvPr/>
          </p:nvSpPr>
          <p:spPr bwMode="auto">
            <a:xfrm>
              <a:off x="573" y="3013"/>
              <a:ext cx="4699" cy="377"/>
            </a:xfrm>
            <a:prstGeom prst="rect">
              <a:avLst/>
            </a:prstGeom>
            <a:solidFill>
              <a:srgbClr val="DADCE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71450" indent="-1714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accent1"/>
                </a:buClr>
                <a:buFont typeface="Wingdings" charset="0"/>
                <a:buNone/>
              </a:pPr>
              <a:r>
                <a:rPr lang="en-US" sz="2800" dirty="0">
                  <a:solidFill>
                    <a:srgbClr val="000000"/>
                  </a:solidFill>
                  <a:latin typeface="Amaze" charset="0"/>
                </a:rPr>
                <a:t>Questions?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19D6B32-8FF4-9440-B360-46E85F00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forum</a:t>
            </a:r>
          </a:p>
        </p:txBody>
      </p:sp>
    </p:spTree>
    <p:extLst>
      <p:ext uri="{BB962C8B-B14F-4D97-AF65-F5344CB8AC3E}">
        <p14:creationId xmlns:p14="http://schemas.microsoft.com/office/powerpoint/2010/main" val="1820326429"/>
      </p:ext>
    </p:extLst>
  </p:cSld>
  <p:clrMapOvr>
    <a:masterClrMapping/>
  </p:clrMapOvr>
  <p:transition spd="med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Tayyab\Desktop\gwallacelf\17.jpg"/>
          <p:cNvPicPr>
            <a:picLocks noChangeAspect="1" noChangeArrowheads="1"/>
          </p:cNvPicPr>
          <p:nvPr/>
        </p:nvPicPr>
        <p:blipFill rotWithShape="1">
          <a:blip r:embed="rId3"/>
          <a:srcRect b="46373"/>
          <a:stretch/>
        </p:blipFill>
        <p:spPr bwMode="auto">
          <a:xfrm>
            <a:off x="620843" y="584882"/>
            <a:ext cx="6193615" cy="1611312"/>
          </a:xfrm>
          <a:prstGeom prst="rect">
            <a:avLst/>
          </a:prstGeom>
          <a:noFill/>
        </p:spPr>
      </p:pic>
      <p:pic>
        <p:nvPicPr>
          <p:cNvPr id="3" name="Picture 2" descr="Egeria Logo">
            <a:extLst>
              <a:ext uri="{FF2B5EF4-FFF2-40B4-BE49-F238E27FC236}">
                <a16:creationId xmlns:a16="http://schemas.microsoft.com/office/drawing/2014/main" id="{4E72B930-FE55-234C-A809-9058E19C66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25" t="37713" r="-457" b="22957"/>
          <a:stretch/>
        </p:blipFill>
        <p:spPr bwMode="auto">
          <a:xfrm>
            <a:off x="6482442" y="3518807"/>
            <a:ext cx="2171701" cy="595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Egeria Logo">
            <a:extLst>
              <a:ext uri="{FF2B5EF4-FFF2-40B4-BE49-F238E27FC236}">
                <a16:creationId xmlns:a16="http://schemas.microsoft.com/office/drawing/2014/main" id="{4CDF9967-4A45-954B-A5C9-B86596BF9D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70"/>
          <a:stretch/>
        </p:blipFill>
        <p:spPr bwMode="auto">
          <a:xfrm>
            <a:off x="5065111" y="2903765"/>
            <a:ext cx="1425495" cy="151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6549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9724C-C507-0741-ACCA-8B2A7542E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Achievements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46F3B-E05B-9244-86FF-4AA223CFA93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3FD999D4-B456-9943-89B7-30D56181CE18}" type="slidenum">
              <a:rPr lang="en-US" smtClean="0"/>
              <a:t>26</a:t>
            </a:fld>
            <a:endParaRPr lang="en-US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92C6E247-3E57-A841-90F5-35C26522FEE5}"/>
              </a:ext>
            </a:extLst>
          </p:cNvPr>
          <p:cNvSpPr txBox="1">
            <a:spLocks/>
          </p:cNvSpPr>
          <p:nvPr/>
        </p:nvSpPr>
        <p:spPr>
          <a:xfrm>
            <a:off x="217452" y="702644"/>
            <a:ext cx="2787716" cy="3975492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700 linked open metadata types demonstrating how the knowledge from many tools can be linked together.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Open metadata repository interface proven for table, graph and hierarchical DB stores.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Enterprise queries and replication across heterogeneous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Conformance test suite and mark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Automated configuration of data virtualization technology and security as new data sets are added to a data lake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Suite of persona-based labs and tutorial using Jupyter Notebooks.</a:t>
            </a:r>
          </a:p>
          <a:p>
            <a:pPr marL="458788" lvl="1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3CD18819-67CC-814B-A7EF-54D55BF8A79B}"/>
              </a:ext>
            </a:extLst>
          </p:cNvPr>
          <p:cNvSpPr txBox="1">
            <a:spLocks/>
          </p:cNvSpPr>
          <p:nvPr/>
        </p:nvSpPr>
        <p:spPr>
          <a:xfrm>
            <a:off x="3146916" y="277159"/>
            <a:ext cx="2787715" cy="416320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Virtual graph of metadata maintained across distributed heterogenous metadata repositories.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Frameworks, APIs and connectors for minimizing integration cost for different types of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Virtual repository explorer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Instance based 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Controlling visibility of assets through zones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Scalable, secure platform configurable and customizable through connectors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Purpose-based 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Metadata versioning and provenance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Multi-tenant UI based on carbon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EEBF0C48-5BD6-1847-8CBD-CCBE9763B6F8}"/>
              </a:ext>
            </a:extLst>
          </p:cNvPr>
          <p:cNvSpPr txBox="1">
            <a:spLocks/>
          </p:cNvSpPr>
          <p:nvPr/>
        </p:nvSpPr>
        <p:spPr>
          <a:xfrm>
            <a:off x="6076379" y="289077"/>
            <a:ext cx="2787715" cy="4176132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W3C semantic standards pattern for data model exchange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Automation of metadata acquisition through templates, daemons, discovery services and stewardship.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Classification of assets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Reference data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Multi-technology collaboration and 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Multi-domain governance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Digital service lifecycle, from business design, development, devOps and use.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Comprehensive open lineage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Metadata deduplication</a:t>
            </a:r>
          </a:p>
        </p:txBody>
      </p:sp>
    </p:spTree>
    <p:extLst>
      <p:ext uri="{BB962C8B-B14F-4D97-AF65-F5344CB8AC3E}">
        <p14:creationId xmlns:p14="http://schemas.microsoft.com/office/powerpoint/2010/main" val="1048773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C3BF8-A5F2-D642-B56C-9BC7EFEDC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Egeria’s value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EACCE-0846-5F43-8968-8A9F51FE6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00" y="965874"/>
            <a:ext cx="5276300" cy="3603001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000000"/>
                </a:solidFill>
              </a:rPr>
              <a:t>Egeria enables the sharing of knowledge between people and processes that use different tools and technologies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Increasing agility, collaboration and the availability of relevant data when making decisions.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Breaking down silos between traditional technologies such as data and applications; applications and infrastructure management; security and data.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54F965-D4C7-2442-885E-C6902494C69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3FD999D4-B456-9943-89B7-30D56181CE18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 descr="A close up of a flower&#10;&#10;Description automatically generated">
            <a:extLst>
              <a:ext uri="{FF2B5EF4-FFF2-40B4-BE49-F238E27FC236}">
                <a16:creationId xmlns:a16="http://schemas.microsoft.com/office/drawing/2014/main" id="{C7055C56-76D4-4F4F-BF39-016A799CF8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87" t="5614" r="33327"/>
          <a:stretch/>
        </p:blipFill>
        <p:spPr>
          <a:xfrm>
            <a:off x="442761" y="1038036"/>
            <a:ext cx="2936059" cy="358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41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A7647-7C03-C540-81DB-FD9086C61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This is not a new problem …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0DB9B43-F399-1642-A2E0-254A5E408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00" y="965874"/>
            <a:ext cx="4824983" cy="3603001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000000"/>
                </a:solidFill>
              </a:rPr>
              <a:t>Over the years, our industry has gained plenty of experience discovering what does not work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Centralized metadata repository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“Just use our tools” – Single vendor lock in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Paper standards that each vendor implements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Bridges that copy metadata between tools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Bespoke point-to-point integrations between tools</a:t>
            </a:r>
          </a:p>
          <a:p>
            <a:endParaRPr lang="en-US" sz="1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EFEFF7-96E4-6347-810B-77A5D6196A9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3FD999D4-B456-9943-89B7-30D56181CE18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Clouds in the sky on a cloudy day&#10;&#10;Description automatically generated">
            <a:extLst>
              <a:ext uri="{FF2B5EF4-FFF2-40B4-BE49-F238E27FC236}">
                <a16:creationId xmlns:a16="http://schemas.microsoft.com/office/drawing/2014/main" id="{3DA69910-AEA6-5146-87A9-5B821B606D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41" t="8795" r="32767"/>
          <a:stretch/>
        </p:blipFill>
        <p:spPr>
          <a:xfrm>
            <a:off x="5473255" y="691375"/>
            <a:ext cx="3235848" cy="3689056"/>
          </a:xfrm>
          <a:prstGeom prst="rect">
            <a:avLst/>
          </a:prstGeom>
        </p:spPr>
      </p:pic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0A1A7CC-DC28-3047-BAAE-E19FC96CD5C3}"/>
              </a:ext>
            </a:extLst>
          </p:cNvPr>
          <p:cNvSpPr txBox="1">
            <a:spLocks/>
          </p:cNvSpPr>
          <p:nvPr/>
        </p:nvSpPr>
        <p:spPr>
          <a:xfrm>
            <a:off x="228601" y="1095309"/>
            <a:ext cx="4114799" cy="324199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630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ater, man, large, coral&#10;&#10;Description automatically generated">
            <a:extLst>
              <a:ext uri="{FF2B5EF4-FFF2-40B4-BE49-F238E27FC236}">
                <a16:creationId xmlns:a16="http://schemas.microsoft.com/office/drawing/2014/main" id="{4C4DA3EA-B42A-9843-9E7B-0380821EAC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87" r="26201" b="-2"/>
          <a:stretch/>
        </p:blipFill>
        <p:spPr>
          <a:xfrm>
            <a:off x="5205143" y="624478"/>
            <a:ext cx="3726984" cy="4192849"/>
          </a:xfrm>
          <a:prstGeom prst="rect">
            <a:avLst/>
          </a:prstGeom>
          <a:noFill/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104E927D-79DC-E946-907C-AC9D851C3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What is different about Egeria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89093A-49C5-5940-B26E-88473CD00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00" y="965874"/>
            <a:ext cx="4460773" cy="3603001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Open source, multi-vendor and client collaboration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Peer-to-peer architecture; retaining the value of each technology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Self-configuring, distributed, real-time exchange of knowledge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Scales from Raspberry Pi to multi-instance HA cloud deployment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Multi-tenant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Instance based security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Customizable through connectors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5EC39F-3F1C-2548-8B44-44BA5FF2FBD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3FD999D4-B456-9943-89B7-30D56181CE1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3FFD7D6F-6117-134A-A280-B25F93B13833}"/>
              </a:ext>
            </a:extLst>
          </p:cNvPr>
          <p:cNvSpPr txBox="1">
            <a:spLocks/>
          </p:cNvSpPr>
          <p:nvPr/>
        </p:nvSpPr>
        <p:spPr>
          <a:xfrm>
            <a:off x="323386" y="1017250"/>
            <a:ext cx="3897351" cy="347669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8788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555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Straight Arrow Connector 196"/>
          <p:cNvCxnSpPr>
            <a:stCxn id="126" idx="2"/>
            <a:endCxn id="137" idx="1"/>
          </p:cNvCxnSpPr>
          <p:nvPr/>
        </p:nvCxnSpPr>
        <p:spPr bwMode="auto">
          <a:xfrm rot="16200000" flipH="1">
            <a:off x="4782120" y="2407641"/>
            <a:ext cx="1481138" cy="1455738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086" y="309214"/>
            <a:ext cx="8636231" cy="564772"/>
          </a:xfrm>
        </p:spPr>
        <p:txBody>
          <a:bodyPr anchor="ctr"/>
          <a:lstStyle/>
          <a:p>
            <a:r>
              <a:rPr lang="en-GB" sz="2000" dirty="0"/>
              <a:t>Egeria enables exchange of metadata between tools from different vendors</a:t>
            </a:r>
          </a:p>
        </p:txBody>
      </p:sp>
      <p:sp>
        <p:nvSpPr>
          <p:cNvPr id="4" name="Can 3"/>
          <p:cNvSpPr/>
          <p:nvPr/>
        </p:nvSpPr>
        <p:spPr>
          <a:xfrm>
            <a:off x="4594792" y="3853883"/>
            <a:ext cx="555625" cy="357187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5" name="Can 4"/>
          <p:cNvSpPr/>
          <p:nvPr/>
        </p:nvSpPr>
        <p:spPr>
          <a:xfrm>
            <a:off x="5145633" y="3845945"/>
            <a:ext cx="401637" cy="4222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" name="Can 5"/>
          <p:cNvSpPr/>
          <p:nvPr/>
        </p:nvSpPr>
        <p:spPr>
          <a:xfrm>
            <a:off x="5593308" y="4058670"/>
            <a:ext cx="315912" cy="3079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7" name="Straight Arrow Connector 199"/>
          <p:cNvCxnSpPr>
            <a:endCxn id="6" idx="1"/>
          </p:cNvCxnSpPr>
          <p:nvPr/>
        </p:nvCxnSpPr>
        <p:spPr bwMode="auto">
          <a:xfrm rot="16200000" flipH="1">
            <a:off x="4413002" y="2719606"/>
            <a:ext cx="1581150" cy="109696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Arrow Connector 196"/>
          <p:cNvCxnSpPr>
            <a:stCxn id="61" idx="2"/>
            <a:endCxn id="5" idx="1"/>
          </p:cNvCxnSpPr>
          <p:nvPr/>
        </p:nvCxnSpPr>
        <p:spPr bwMode="auto">
          <a:xfrm rot="16200000" flipH="1">
            <a:off x="4143137" y="2641798"/>
            <a:ext cx="1381125" cy="1027112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Can 8"/>
          <p:cNvSpPr/>
          <p:nvPr/>
        </p:nvSpPr>
        <p:spPr>
          <a:xfrm>
            <a:off x="5231358" y="4272954"/>
            <a:ext cx="436562" cy="258762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10" name="Straight Arrow Connector 199"/>
          <p:cNvCxnSpPr>
            <a:stCxn id="61" idx="2"/>
            <a:endCxn id="9" idx="1"/>
          </p:cNvCxnSpPr>
          <p:nvPr/>
        </p:nvCxnSpPr>
        <p:spPr bwMode="auto">
          <a:xfrm rot="16200000" flipH="1">
            <a:off x="3980409" y="2804517"/>
            <a:ext cx="1808163" cy="1128712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" name="Group 137"/>
          <p:cNvGrpSpPr>
            <a:grpSpLocks/>
          </p:cNvGrpSpPr>
          <p:nvPr/>
        </p:nvGrpSpPr>
        <p:grpSpPr bwMode="auto">
          <a:xfrm>
            <a:off x="6987134" y="1588491"/>
            <a:ext cx="1228725" cy="863600"/>
            <a:chOff x="5523670" y="3674781"/>
            <a:chExt cx="1229360" cy="863600"/>
          </a:xfrm>
        </p:grpSpPr>
        <p:sp>
          <p:nvSpPr>
            <p:cNvPr id="12" name="Rectangle 11"/>
            <p:cNvSpPr/>
            <p:nvPr/>
          </p:nvSpPr>
          <p:spPr>
            <a:xfrm>
              <a:off x="5523670" y="3674781"/>
              <a:ext cx="1229360" cy="8636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577673" y="3719231"/>
              <a:ext cx="1121354" cy="774700"/>
            </a:xfrm>
            <a:prstGeom prst="rect">
              <a:avLst/>
            </a:prstGeom>
            <a:solidFill>
              <a:srgbClr val="FFFFFF"/>
            </a:solidFill>
            <a:ln w="12700" cmpd="sng">
              <a:solidFill>
                <a:srgbClr val="99CC9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569731" y="3887506"/>
              <a:ext cx="1137237" cy="80963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69731" y="4051019"/>
              <a:ext cx="1137237" cy="80962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569731" y="4214531"/>
              <a:ext cx="1137237" cy="80963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569731" y="4378044"/>
              <a:ext cx="1137237" cy="80962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cxnSp>
          <p:nvCxnSpPr>
            <p:cNvPr id="18" name="Straight Connector 17"/>
            <p:cNvCxnSpPr/>
            <p:nvPr/>
          </p:nvCxnSpPr>
          <p:spPr bwMode="auto">
            <a:xfrm>
              <a:off x="6146292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Straight Connector 18"/>
            <p:cNvCxnSpPr/>
            <p:nvPr/>
          </p:nvCxnSpPr>
          <p:spPr bwMode="auto">
            <a:xfrm>
              <a:off x="6295594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Straight Connector 19"/>
            <p:cNvCxnSpPr/>
            <p:nvPr/>
          </p:nvCxnSpPr>
          <p:spPr bwMode="auto">
            <a:xfrm>
              <a:off x="6446484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Straight Connector 20"/>
            <p:cNvCxnSpPr/>
            <p:nvPr/>
          </p:nvCxnSpPr>
          <p:spPr bwMode="auto">
            <a:xfrm>
              <a:off x="6595786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5696796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5846099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Straight Connector 23"/>
            <p:cNvCxnSpPr/>
            <p:nvPr/>
          </p:nvCxnSpPr>
          <p:spPr bwMode="auto">
            <a:xfrm>
              <a:off x="5996989" y="3719231"/>
              <a:ext cx="0" cy="774700"/>
            </a:xfrm>
            <a:prstGeom prst="line">
              <a:avLst/>
            </a:prstGeom>
            <a:solidFill>
              <a:srgbClr val="CC99FF"/>
            </a:solidFill>
            <a:ln w="12700" cap="flat" cmpd="sng" algn="ctr">
              <a:solidFill>
                <a:srgbClr val="99CC99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5" name="Rectangle 24"/>
            <p:cNvSpPr/>
            <p:nvPr/>
          </p:nvSpPr>
          <p:spPr>
            <a:xfrm>
              <a:off x="5569731" y="3723994"/>
              <a:ext cx="1137237" cy="8096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grpSp>
        <p:nvGrpSpPr>
          <p:cNvPr id="26" name="Group 6"/>
          <p:cNvGrpSpPr>
            <a:grpSpLocks/>
          </p:cNvGrpSpPr>
          <p:nvPr/>
        </p:nvGrpSpPr>
        <p:grpSpPr bwMode="auto">
          <a:xfrm>
            <a:off x="5645712" y="1585317"/>
            <a:ext cx="1230313" cy="863600"/>
            <a:chOff x="5530107" y="3733058"/>
            <a:chExt cx="1229360" cy="863600"/>
          </a:xfrm>
        </p:grpSpPr>
        <p:sp>
          <p:nvSpPr>
            <p:cNvPr id="27" name="Rectangle 26"/>
            <p:cNvSpPr/>
            <p:nvPr/>
          </p:nvSpPr>
          <p:spPr>
            <a:xfrm>
              <a:off x="5530107" y="3733058"/>
              <a:ext cx="1229360" cy="8636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580868" y="3774333"/>
              <a:ext cx="1137356" cy="8096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590385" y="3885458"/>
              <a:ext cx="274425" cy="6604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896536" y="3885458"/>
              <a:ext cx="815343" cy="655638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5650664" y="3937846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952055" y="3942608"/>
              <a:ext cx="656716" cy="1254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018678" y="4315671"/>
              <a:ext cx="344221" cy="14763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959987" y="3956896"/>
              <a:ext cx="191938" cy="4984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193168" y="4134696"/>
              <a:ext cx="407672" cy="12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50664" y="4061671"/>
              <a:ext cx="155454" cy="682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650664" y="4183908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207445" y="4395046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650664" y="4307733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434281" y="4399808"/>
              <a:ext cx="155454" cy="682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426350" y="4304558"/>
              <a:ext cx="155454" cy="698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cxnSp>
        <p:nvCxnSpPr>
          <p:cNvPr id="42" name="Straight Arrow Connector 199"/>
          <p:cNvCxnSpPr>
            <a:endCxn id="4" idx="1"/>
          </p:cNvCxnSpPr>
          <p:nvPr/>
        </p:nvCxnSpPr>
        <p:spPr bwMode="auto">
          <a:xfrm rot="16200000" flipH="1">
            <a:off x="3754210" y="2735488"/>
            <a:ext cx="1406525" cy="83026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Can 42"/>
          <p:cNvSpPr/>
          <p:nvPr/>
        </p:nvSpPr>
        <p:spPr>
          <a:xfrm>
            <a:off x="1176890" y="3890395"/>
            <a:ext cx="401637" cy="4222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44" name="Can 43"/>
          <p:cNvSpPr/>
          <p:nvPr/>
        </p:nvSpPr>
        <p:spPr>
          <a:xfrm>
            <a:off x="1624558" y="4103120"/>
            <a:ext cx="315912" cy="3079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45" name="Straight Arrow Connector 199"/>
          <p:cNvCxnSpPr>
            <a:stCxn id="149" idx="2"/>
            <a:endCxn id="44" idx="1"/>
          </p:cNvCxnSpPr>
          <p:nvPr/>
        </p:nvCxnSpPr>
        <p:spPr bwMode="auto">
          <a:xfrm rot="16200000" flipH="1">
            <a:off x="920524" y="3240297"/>
            <a:ext cx="1689100" cy="3651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Straight Arrow Connector 196"/>
          <p:cNvCxnSpPr>
            <a:stCxn id="148" idx="2"/>
            <a:endCxn id="43" idx="1"/>
          </p:cNvCxnSpPr>
          <p:nvPr/>
        </p:nvCxnSpPr>
        <p:spPr bwMode="auto">
          <a:xfrm rot="5400000">
            <a:off x="680814" y="3113314"/>
            <a:ext cx="1474787" cy="79375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Can 46"/>
          <p:cNvSpPr/>
          <p:nvPr/>
        </p:nvSpPr>
        <p:spPr>
          <a:xfrm>
            <a:off x="781607" y="4103091"/>
            <a:ext cx="555625" cy="357188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48" name="Straight Arrow Connector 199"/>
          <p:cNvCxnSpPr>
            <a:stCxn id="147" idx="2"/>
            <a:endCxn id="51" idx="1"/>
          </p:cNvCxnSpPr>
          <p:nvPr/>
        </p:nvCxnSpPr>
        <p:spPr bwMode="auto">
          <a:xfrm rot="16200000" flipH="1">
            <a:off x="1125744" y="2476301"/>
            <a:ext cx="1719263" cy="159464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9" name="Straight Arrow Connector 196"/>
          <p:cNvCxnSpPr>
            <a:stCxn id="144" idx="2"/>
            <a:endCxn id="47" idx="1"/>
          </p:cNvCxnSpPr>
          <p:nvPr/>
        </p:nvCxnSpPr>
        <p:spPr bwMode="auto">
          <a:xfrm rot="16200000" flipH="1">
            <a:off x="139477" y="3183147"/>
            <a:ext cx="1689100" cy="150813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Can 49"/>
          <p:cNvSpPr/>
          <p:nvPr/>
        </p:nvSpPr>
        <p:spPr>
          <a:xfrm>
            <a:off x="2175442" y="3918970"/>
            <a:ext cx="403225" cy="423863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51" name="Can 50"/>
          <p:cNvSpPr/>
          <p:nvPr/>
        </p:nvSpPr>
        <p:spPr>
          <a:xfrm>
            <a:off x="2624683" y="4133254"/>
            <a:ext cx="315912" cy="306387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52" name="Straight Arrow Connector 199"/>
          <p:cNvCxnSpPr>
            <a:endCxn id="51" idx="1"/>
          </p:cNvCxnSpPr>
          <p:nvPr/>
        </p:nvCxnSpPr>
        <p:spPr bwMode="auto">
          <a:xfrm rot="16200000" flipH="1">
            <a:off x="1869043" y="3220442"/>
            <a:ext cx="1217613" cy="608012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Straight Arrow Connector 196"/>
          <p:cNvCxnSpPr>
            <a:stCxn id="205" idx="3"/>
            <a:endCxn id="50" idx="1"/>
          </p:cNvCxnSpPr>
          <p:nvPr/>
        </p:nvCxnSpPr>
        <p:spPr bwMode="auto">
          <a:xfrm rot="16200000" flipH="1">
            <a:off x="1909041" y="3450974"/>
            <a:ext cx="558076" cy="377915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4" name="Can 53"/>
          <p:cNvSpPr/>
          <p:nvPr/>
        </p:nvSpPr>
        <p:spPr>
          <a:xfrm>
            <a:off x="3994753" y="4157067"/>
            <a:ext cx="555625" cy="357188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55" name="Straight Arrow Connector 196"/>
          <p:cNvCxnSpPr>
            <a:stCxn id="61" idx="2"/>
            <a:endCxn id="54" idx="1"/>
          </p:cNvCxnSpPr>
          <p:nvPr/>
        </p:nvCxnSpPr>
        <p:spPr bwMode="auto">
          <a:xfrm rot="5400000">
            <a:off x="3450241" y="3287121"/>
            <a:ext cx="1692275" cy="47625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" name="Can 55"/>
          <p:cNvSpPr/>
          <p:nvPr/>
        </p:nvSpPr>
        <p:spPr>
          <a:xfrm>
            <a:off x="3088239" y="3972945"/>
            <a:ext cx="401637" cy="423863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57" name="Can 56"/>
          <p:cNvSpPr/>
          <p:nvPr/>
        </p:nvSpPr>
        <p:spPr>
          <a:xfrm>
            <a:off x="3535908" y="4187230"/>
            <a:ext cx="315912" cy="306387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58" name="Straight Arrow Connector 199"/>
          <p:cNvCxnSpPr>
            <a:endCxn id="57" idx="1"/>
          </p:cNvCxnSpPr>
          <p:nvPr/>
        </p:nvCxnSpPr>
        <p:spPr bwMode="auto">
          <a:xfrm rot="5400000">
            <a:off x="3144647" y="2962484"/>
            <a:ext cx="1774825" cy="674687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9" name="Straight Arrow Connector 196"/>
          <p:cNvCxnSpPr>
            <a:stCxn id="61" idx="2"/>
            <a:endCxn id="51" idx="1"/>
          </p:cNvCxnSpPr>
          <p:nvPr/>
        </p:nvCxnSpPr>
        <p:spPr bwMode="auto">
          <a:xfrm rot="5400000">
            <a:off x="2717178" y="2530275"/>
            <a:ext cx="1668463" cy="1537494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1" name="Rectangle 60"/>
          <p:cNvSpPr/>
          <p:nvPr/>
        </p:nvSpPr>
        <p:spPr>
          <a:xfrm>
            <a:off x="3697833" y="1590081"/>
            <a:ext cx="1244600" cy="874712"/>
          </a:xfrm>
          <a:prstGeom prst="rect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074070" y="1710729"/>
            <a:ext cx="503238" cy="482600"/>
          </a:xfrm>
          <a:prstGeom prst="rect">
            <a:avLst/>
          </a:prstGeom>
          <a:solidFill>
            <a:srgbClr val="FFFFFF"/>
          </a:solidFill>
          <a:ln w="6350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3713766" y="1625012"/>
            <a:ext cx="1216025" cy="73025"/>
          </a:xfrm>
          <a:prstGeom prst="rect">
            <a:avLst/>
          </a:prstGeom>
          <a:solidFill>
            <a:schemeClr val="tx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734345" y="2267943"/>
            <a:ext cx="1181100" cy="147638"/>
          </a:xfrm>
          <a:prstGeom prst="rect">
            <a:avLst/>
          </a:prstGeom>
          <a:solidFill>
            <a:srgbClr val="FFFFFF"/>
          </a:solidFill>
          <a:ln w="3175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65" name="Round Diagonal Corner Rectangle 64"/>
          <p:cNvSpPr/>
          <p:nvPr/>
        </p:nvSpPr>
        <p:spPr>
          <a:xfrm>
            <a:off x="4356650" y="1840904"/>
            <a:ext cx="60325" cy="63500"/>
          </a:xfrm>
          <a:prstGeom prst="round2DiagRect">
            <a:avLst>
              <a:gd name="adj1" fmla="val 38097"/>
              <a:gd name="adj2" fmla="val 0"/>
            </a:avLst>
          </a:prstGeom>
          <a:solidFill>
            <a:schemeClr val="accent5"/>
          </a:solidFill>
          <a:ln w="6350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0" hangingPunct="0">
              <a:defRPr/>
            </a:pPr>
            <a:endParaRPr lang="en-US">
              <a:solidFill>
                <a:prstClr val="white"/>
              </a:solidFill>
              <a:latin typeface="Arial"/>
              <a:ea typeface="ＭＳ Ｐゴシック"/>
            </a:endParaRPr>
          </a:p>
        </p:txBody>
      </p:sp>
      <p:sp>
        <p:nvSpPr>
          <p:cNvPr id="66" name="Cross 65"/>
          <p:cNvSpPr/>
          <p:nvPr/>
        </p:nvSpPr>
        <p:spPr>
          <a:xfrm>
            <a:off x="4356650" y="1990129"/>
            <a:ext cx="60325" cy="57150"/>
          </a:xfrm>
          <a:prstGeom prst="plus">
            <a:avLst/>
          </a:prstGeom>
          <a:solidFill>
            <a:schemeClr val="accent4"/>
          </a:solidFill>
          <a:ln w="6350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grpSp>
        <p:nvGrpSpPr>
          <p:cNvPr id="67" name="Group 4"/>
          <p:cNvGrpSpPr>
            <a:grpSpLocks/>
          </p:cNvGrpSpPr>
          <p:nvPr/>
        </p:nvGrpSpPr>
        <p:grpSpPr bwMode="auto">
          <a:xfrm>
            <a:off x="4188428" y="2069533"/>
            <a:ext cx="42863" cy="79375"/>
            <a:chOff x="603250" y="4737100"/>
            <a:chExt cx="355600" cy="654050"/>
          </a:xfrm>
        </p:grpSpPr>
        <p:sp>
          <p:nvSpPr>
            <p:cNvPr id="68" name="Delay 67"/>
            <p:cNvSpPr/>
            <p:nvPr/>
          </p:nvSpPr>
          <p:spPr>
            <a:xfrm rot="16200000">
              <a:off x="545596" y="4977888"/>
              <a:ext cx="470916" cy="355600"/>
            </a:xfrm>
            <a:prstGeom prst="flowChartDelay">
              <a:avLst/>
            </a:prstGeom>
            <a:solidFill>
              <a:srgbClr val="FFFF00"/>
            </a:solidFill>
            <a:ln w="6350" cmpd="sng">
              <a:solidFill>
                <a:srgbClr val="1F497D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GB">
                <a:solidFill>
                  <a:prstClr val="white"/>
                </a:solidFill>
                <a:latin typeface="Arial"/>
                <a:ea typeface="ＭＳ Ｐゴシック"/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628650" y="4737100"/>
              <a:ext cx="304800" cy="279400"/>
            </a:xfrm>
            <a:prstGeom prst="ellipse">
              <a:avLst/>
            </a:prstGeom>
            <a:solidFill>
              <a:schemeClr val="bg2"/>
            </a:solidFill>
            <a:ln w="6350" cmpd="sng">
              <a:solidFill>
                <a:schemeClr val="tx2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GB">
                <a:solidFill>
                  <a:prstClr val="white"/>
                </a:solidFill>
                <a:latin typeface="Arial"/>
                <a:ea typeface="ＭＳ Ｐゴシック"/>
              </a:endParaRPr>
            </a:p>
          </p:txBody>
        </p:sp>
      </p:grpSp>
      <p:grpSp>
        <p:nvGrpSpPr>
          <p:cNvPr id="70" name="Group 4"/>
          <p:cNvGrpSpPr>
            <a:grpSpLocks/>
          </p:cNvGrpSpPr>
          <p:nvPr/>
        </p:nvGrpSpPr>
        <p:grpSpPr bwMode="auto">
          <a:xfrm>
            <a:off x="4221708" y="1815505"/>
            <a:ext cx="44450" cy="85725"/>
            <a:chOff x="603250" y="4737100"/>
            <a:chExt cx="355600" cy="654050"/>
          </a:xfrm>
        </p:grpSpPr>
        <p:sp>
          <p:nvSpPr>
            <p:cNvPr id="71" name="Delay 70"/>
            <p:cNvSpPr/>
            <p:nvPr/>
          </p:nvSpPr>
          <p:spPr>
            <a:xfrm rot="16200000">
              <a:off x="544859" y="4977167"/>
              <a:ext cx="472373" cy="355600"/>
            </a:xfrm>
            <a:prstGeom prst="flowChartDelay">
              <a:avLst/>
            </a:prstGeom>
            <a:solidFill>
              <a:schemeClr val="tx2"/>
            </a:solidFill>
            <a:ln w="6350" cmpd="sng">
              <a:solidFill>
                <a:srgbClr val="1F497D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GB">
                <a:solidFill>
                  <a:prstClr val="white"/>
                </a:solidFill>
                <a:latin typeface="Arial"/>
                <a:ea typeface="ＭＳ Ｐゴシック"/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628650" y="4737100"/>
              <a:ext cx="304800" cy="279400"/>
            </a:xfrm>
            <a:prstGeom prst="ellipse">
              <a:avLst/>
            </a:prstGeom>
            <a:solidFill>
              <a:schemeClr val="bg2"/>
            </a:solidFill>
            <a:ln w="6350" cmpd="sng">
              <a:solidFill>
                <a:schemeClr val="tx2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GB">
                <a:solidFill>
                  <a:prstClr val="white"/>
                </a:solidFill>
                <a:latin typeface="Arial"/>
                <a:ea typeface="ＭＳ Ｐゴシック"/>
              </a:endParaRPr>
            </a:p>
          </p:txBody>
        </p:sp>
      </p:grpSp>
      <p:cxnSp>
        <p:nvCxnSpPr>
          <p:cNvPr id="73" name="Straight Connector 72"/>
          <p:cNvCxnSpPr>
            <a:stCxn id="71" idx="2"/>
            <a:endCxn id="65" idx="2"/>
          </p:cNvCxnSpPr>
          <p:nvPr/>
        </p:nvCxnSpPr>
        <p:spPr bwMode="auto">
          <a:xfrm>
            <a:off x="4266216" y="1869502"/>
            <a:ext cx="90487" cy="3175"/>
          </a:xfrm>
          <a:prstGeom prst="line">
            <a:avLst/>
          </a:prstGeom>
          <a:solidFill>
            <a:srgbClr val="CC99FF"/>
          </a:solidFill>
          <a:ln w="6350" cap="flat" cmpd="sng" algn="ctr">
            <a:solidFill>
              <a:schemeClr val="tx2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4" name="Straight Connector 73"/>
          <p:cNvCxnSpPr>
            <a:stCxn id="66" idx="0"/>
            <a:endCxn id="65" idx="1"/>
          </p:cNvCxnSpPr>
          <p:nvPr/>
        </p:nvCxnSpPr>
        <p:spPr bwMode="auto">
          <a:xfrm flipH="1" flipV="1">
            <a:off x="4386808" y="1904404"/>
            <a:ext cx="0" cy="85725"/>
          </a:xfrm>
          <a:prstGeom prst="line">
            <a:avLst/>
          </a:prstGeom>
          <a:solidFill>
            <a:srgbClr val="CC99FF"/>
          </a:solidFill>
          <a:ln w="6350" cap="flat" cmpd="sng" algn="ctr">
            <a:solidFill>
              <a:schemeClr val="tx2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" name="Straight Connector 74"/>
          <p:cNvCxnSpPr>
            <a:stCxn id="66" idx="2"/>
            <a:endCxn id="68" idx="2"/>
          </p:cNvCxnSpPr>
          <p:nvPr/>
        </p:nvCxnSpPr>
        <p:spPr bwMode="auto">
          <a:xfrm flipH="1">
            <a:off x="4231291" y="2047308"/>
            <a:ext cx="155575" cy="73025"/>
          </a:xfrm>
          <a:prstGeom prst="line">
            <a:avLst/>
          </a:prstGeom>
          <a:solidFill>
            <a:srgbClr val="CC99FF"/>
          </a:solidFill>
          <a:ln w="6350" cap="flat" cmpd="sng" algn="ctr">
            <a:solidFill>
              <a:schemeClr val="tx2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6" name="Rectangle 75"/>
          <p:cNvSpPr/>
          <p:nvPr/>
        </p:nvSpPr>
        <p:spPr>
          <a:xfrm>
            <a:off x="3735933" y="2212380"/>
            <a:ext cx="1179512" cy="4445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08000" tIns="0" bIns="46800" anchor="ctr"/>
          <a:lstStyle/>
          <a:p>
            <a:pPr eaLnBrk="0" hangingPunct="0">
              <a:defRPr/>
            </a:pPr>
            <a:endParaRPr lang="en-US" sz="1200" dirty="0">
              <a:solidFill>
                <a:prstClr val="white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602715" y="1713904"/>
            <a:ext cx="314325" cy="38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08000" tIns="0" bIns="46800" anchor="ctr"/>
          <a:lstStyle/>
          <a:p>
            <a:pPr eaLnBrk="0" hangingPunct="0">
              <a:defRPr/>
            </a:pPr>
            <a:endParaRPr lang="en-US" sz="1200" dirty="0">
              <a:solidFill>
                <a:prstClr val="white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4074128" y="1709141"/>
            <a:ext cx="506413" cy="39688"/>
          </a:xfrm>
          <a:prstGeom prst="rect">
            <a:avLst/>
          </a:prstGeom>
          <a:solidFill>
            <a:schemeClr val="accent5">
              <a:lumMod val="50000"/>
            </a:schemeClr>
          </a:solidFill>
          <a:ln w="6350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08000" tIns="0" bIns="46800" anchor="ctr"/>
          <a:lstStyle/>
          <a:p>
            <a:pPr eaLnBrk="0" hangingPunct="0">
              <a:defRPr/>
            </a:pPr>
            <a:endParaRPr lang="en-US" sz="1200" dirty="0">
              <a:solidFill>
                <a:prstClr val="white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4604296" y="1752004"/>
            <a:ext cx="314325" cy="438150"/>
          </a:xfrm>
          <a:prstGeom prst="rect">
            <a:avLst/>
          </a:prstGeom>
          <a:solidFill>
            <a:srgbClr val="FFFFFF"/>
          </a:solidFill>
          <a:ln w="3175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4623345" y="1790104"/>
            <a:ext cx="273050" cy="381000"/>
          </a:xfrm>
          <a:prstGeom prst="rect">
            <a:avLst/>
          </a:prstGeom>
          <a:solidFill>
            <a:srgbClr val="FFFFFF"/>
          </a:solidFill>
          <a:ln w="3175" cmpd="sng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734350" y="1718667"/>
            <a:ext cx="314325" cy="471488"/>
          </a:xfrm>
          <a:prstGeom prst="rect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grpSp>
        <p:nvGrpSpPr>
          <p:cNvPr id="82" name="Group 193"/>
          <p:cNvGrpSpPr>
            <a:grpSpLocks/>
          </p:cNvGrpSpPr>
          <p:nvPr/>
        </p:nvGrpSpPr>
        <p:grpSpPr bwMode="auto">
          <a:xfrm>
            <a:off x="3748633" y="1742489"/>
            <a:ext cx="252412" cy="369887"/>
            <a:chOff x="552317" y="2476596"/>
            <a:chExt cx="701871" cy="1650326"/>
          </a:xfrm>
        </p:grpSpPr>
        <p:grpSp>
          <p:nvGrpSpPr>
            <p:cNvPr id="83" name="Group 218"/>
            <p:cNvGrpSpPr>
              <a:grpSpLocks/>
            </p:cNvGrpSpPr>
            <p:nvPr/>
          </p:nvGrpSpPr>
          <p:grpSpPr bwMode="auto">
            <a:xfrm>
              <a:off x="552317" y="2476596"/>
              <a:ext cx="692981" cy="531812"/>
              <a:chOff x="1933176" y="4572069"/>
              <a:chExt cx="813220" cy="531812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1938355" y="4699562"/>
                <a:ext cx="657889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1933176" y="4572069"/>
                <a:ext cx="134686" cy="8499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6" name="Rectangle 95"/>
              <p:cNvSpPr/>
              <p:nvPr/>
            </p:nvSpPr>
            <p:spPr>
              <a:xfrm>
                <a:off x="2088582" y="4848302"/>
                <a:ext cx="657885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1959075" y="5004126"/>
                <a:ext cx="435138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  <p:grpSp>
          <p:nvGrpSpPr>
            <p:cNvPr id="84" name="Group 218"/>
            <p:cNvGrpSpPr>
              <a:grpSpLocks/>
            </p:cNvGrpSpPr>
            <p:nvPr/>
          </p:nvGrpSpPr>
          <p:grpSpPr bwMode="auto">
            <a:xfrm>
              <a:off x="559469" y="3064221"/>
              <a:ext cx="690274" cy="404812"/>
              <a:chOff x="1936353" y="4699069"/>
              <a:chExt cx="810043" cy="404812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1938321" y="4699328"/>
                <a:ext cx="657886" cy="9916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2088545" y="4848073"/>
                <a:ext cx="657890" cy="9916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1959042" y="5003898"/>
                <a:ext cx="435139" cy="9916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  <p:grpSp>
          <p:nvGrpSpPr>
            <p:cNvPr id="85" name="Group 218"/>
            <p:cNvGrpSpPr>
              <a:grpSpLocks/>
            </p:cNvGrpSpPr>
            <p:nvPr/>
          </p:nvGrpSpPr>
          <p:grpSpPr bwMode="auto">
            <a:xfrm>
              <a:off x="578418" y="3561833"/>
              <a:ext cx="671326" cy="252412"/>
              <a:chOff x="1958589" y="4851469"/>
              <a:chExt cx="787807" cy="252412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2088543" y="4849921"/>
                <a:ext cx="657889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959039" y="5005746"/>
                <a:ext cx="435138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  <p:grpSp>
          <p:nvGrpSpPr>
            <p:cNvPr id="86" name="Group 218"/>
            <p:cNvGrpSpPr>
              <a:grpSpLocks/>
            </p:cNvGrpSpPr>
            <p:nvPr/>
          </p:nvGrpSpPr>
          <p:grpSpPr bwMode="auto">
            <a:xfrm>
              <a:off x="582862" y="3874510"/>
              <a:ext cx="671326" cy="252412"/>
              <a:chOff x="1958589" y="4851469"/>
              <a:chExt cx="787807" cy="252412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2088510" y="4848895"/>
                <a:ext cx="657886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1959003" y="5004720"/>
                <a:ext cx="435138" cy="99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</p:grpSp>
      <p:sp>
        <p:nvSpPr>
          <p:cNvPr id="98" name="Rectangle 97"/>
          <p:cNvSpPr/>
          <p:nvPr/>
        </p:nvSpPr>
        <p:spPr bwMode="auto">
          <a:xfrm>
            <a:off x="4664620" y="1796456"/>
            <a:ext cx="109538" cy="119062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99" name="Straight Connector 98"/>
          <p:cNvCxnSpPr/>
          <p:nvPr/>
        </p:nvCxnSpPr>
        <p:spPr bwMode="auto">
          <a:xfrm>
            <a:off x="4802733" y="1759970"/>
            <a:ext cx="0" cy="411163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" name="Straight Connector 99"/>
          <p:cNvCxnSpPr/>
          <p:nvPr/>
        </p:nvCxnSpPr>
        <p:spPr bwMode="auto">
          <a:xfrm flipH="1">
            <a:off x="4623345" y="1964729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1" name="Straight Connector 100"/>
          <p:cNvCxnSpPr/>
          <p:nvPr/>
        </p:nvCxnSpPr>
        <p:spPr bwMode="auto">
          <a:xfrm flipH="1">
            <a:off x="4623345" y="1999654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2" name="Straight Connector 101"/>
          <p:cNvCxnSpPr/>
          <p:nvPr/>
        </p:nvCxnSpPr>
        <p:spPr bwMode="auto">
          <a:xfrm flipH="1">
            <a:off x="4623345" y="2032991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3" name="Straight Connector 102"/>
          <p:cNvCxnSpPr/>
          <p:nvPr/>
        </p:nvCxnSpPr>
        <p:spPr bwMode="auto">
          <a:xfrm flipH="1">
            <a:off x="4623345" y="2067916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4" name="Straight Connector 103"/>
          <p:cNvCxnSpPr/>
          <p:nvPr/>
        </p:nvCxnSpPr>
        <p:spPr bwMode="auto">
          <a:xfrm flipH="1">
            <a:off x="4623345" y="2101254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5" name="Straight Connector 104"/>
          <p:cNvCxnSpPr/>
          <p:nvPr/>
        </p:nvCxnSpPr>
        <p:spPr bwMode="auto">
          <a:xfrm flipH="1">
            <a:off x="4623345" y="2136179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6" name="Straight Connector 105"/>
          <p:cNvCxnSpPr/>
          <p:nvPr/>
        </p:nvCxnSpPr>
        <p:spPr bwMode="auto">
          <a:xfrm flipH="1">
            <a:off x="4621758" y="1828204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7" name="Straight Connector 106"/>
          <p:cNvCxnSpPr/>
          <p:nvPr/>
        </p:nvCxnSpPr>
        <p:spPr bwMode="auto">
          <a:xfrm flipH="1">
            <a:off x="4621758" y="1861541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8" name="Straight Connector 107"/>
          <p:cNvCxnSpPr/>
          <p:nvPr/>
        </p:nvCxnSpPr>
        <p:spPr bwMode="auto">
          <a:xfrm flipH="1">
            <a:off x="4621758" y="1896466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9" name="Straight Connector 108"/>
          <p:cNvCxnSpPr/>
          <p:nvPr/>
        </p:nvCxnSpPr>
        <p:spPr bwMode="auto">
          <a:xfrm flipH="1">
            <a:off x="4621758" y="1929804"/>
            <a:ext cx="27305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0" name="Straight Connector 109"/>
          <p:cNvCxnSpPr/>
          <p:nvPr/>
        </p:nvCxnSpPr>
        <p:spPr bwMode="auto">
          <a:xfrm>
            <a:off x="4650333" y="1759970"/>
            <a:ext cx="0" cy="411163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1" name="Group 97"/>
          <p:cNvGrpSpPr>
            <a:grpSpLocks/>
          </p:cNvGrpSpPr>
          <p:nvPr/>
        </p:nvGrpSpPr>
        <p:grpSpPr bwMode="auto">
          <a:xfrm>
            <a:off x="4626546" y="1790106"/>
            <a:ext cx="23813" cy="25400"/>
            <a:chOff x="8112931" y="3217866"/>
            <a:chExt cx="110967" cy="110967"/>
          </a:xfrm>
        </p:grpSpPr>
        <p:sp>
          <p:nvSpPr>
            <p:cNvPr id="112" name="Oval 111"/>
            <p:cNvSpPr/>
            <p:nvPr/>
          </p:nvSpPr>
          <p:spPr>
            <a:xfrm>
              <a:off x="8112931" y="3217866"/>
              <a:ext cx="110967" cy="110967"/>
            </a:xfrm>
            <a:prstGeom prst="ellipse">
              <a:avLst/>
            </a:prstGeom>
            <a:solidFill>
              <a:srgbClr val="FFFFFF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8142522" y="3245608"/>
              <a:ext cx="51786" cy="55484"/>
            </a:xfrm>
            <a:prstGeom prst="ellipse">
              <a:avLst/>
            </a:prstGeom>
            <a:solidFill>
              <a:schemeClr val="tx1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grpSp>
        <p:nvGrpSpPr>
          <p:cNvPr id="114" name="Group 98"/>
          <p:cNvGrpSpPr>
            <a:grpSpLocks/>
          </p:cNvGrpSpPr>
          <p:nvPr/>
        </p:nvGrpSpPr>
        <p:grpSpPr bwMode="auto">
          <a:xfrm>
            <a:off x="4626546" y="1799630"/>
            <a:ext cx="23813" cy="23812"/>
            <a:chOff x="8112931" y="3217866"/>
            <a:chExt cx="110967" cy="110967"/>
          </a:xfrm>
        </p:grpSpPr>
        <p:sp>
          <p:nvSpPr>
            <p:cNvPr id="115" name="Oval 114"/>
            <p:cNvSpPr/>
            <p:nvPr/>
          </p:nvSpPr>
          <p:spPr>
            <a:xfrm>
              <a:off x="8112931" y="3217866"/>
              <a:ext cx="110967" cy="110967"/>
            </a:xfrm>
            <a:prstGeom prst="ellipse">
              <a:avLst/>
            </a:prstGeom>
            <a:solidFill>
              <a:srgbClr val="FFFFFF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16" name="Oval 115"/>
            <p:cNvSpPr/>
            <p:nvPr/>
          </p:nvSpPr>
          <p:spPr>
            <a:xfrm>
              <a:off x="8142522" y="3247458"/>
              <a:ext cx="51786" cy="51783"/>
            </a:xfrm>
            <a:prstGeom prst="ellipse">
              <a:avLst/>
            </a:prstGeom>
            <a:solidFill>
              <a:schemeClr val="tx1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grpSp>
        <p:nvGrpSpPr>
          <p:cNvPr id="117" name="Group 101"/>
          <p:cNvGrpSpPr>
            <a:grpSpLocks/>
          </p:cNvGrpSpPr>
          <p:nvPr/>
        </p:nvGrpSpPr>
        <p:grpSpPr bwMode="auto">
          <a:xfrm>
            <a:off x="4626546" y="1832967"/>
            <a:ext cx="23813" cy="25400"/>
            <a:chOff x="8112931" y="3217866"/>
            <a:chExt cx="110967" cy="110967"/>
          </a:xfrm>
        </p:grpSpPr>
        <p:sp>
          <p:nvSpPr>
            <p:cNvPr id="118" name="Oval 117"/>
            <p:cNvSpPr/>
            <p:nvPr/>
          </p:nvSpPr>
          <p:spPr>
            <a:xfrm>
              <a:off x="8112931" y="3217866"/>
              <a:ext cx="110967" cy="110967"/>
            </a:xfrm>
            <a:prstGeom prst="ellipse">
              <a:avLst/>
            </a:prstGeom>
            <a:solidFill>
              <a:srgbClr val="FFFFFF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19" name="Oval 118"/>
            <p:cNvSpPr/>
            <p:nvPr/>
          </p:nvSpPr>
          <p:spPr>
            <a:xfrm>
              <a:off x="8142522" y="3245608"/>
              <a:ext cx="51786" cy="55484"/>
            </a:xfrm>
            <a:prstGeom prst="ellipse">
              <a:avLst/>
            </a:prstGeom>
            <a:solidFill>
              <a:schemeClr val="tx1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grpSp>
        <p:nvGrpSpPr>
          <p:cNvPr id="120" name="Group 104"/>
          <p:cNvGrpSpPr>
            <a:grpSpLocks/>
          </p:cNvGrpSpPr>
          <p:nvPr/>
        </p:nvGrpSpPr>
        <p:grpSpPr bwMode="auto">
          <a:xfrm>
            <a:off x="4626546" y="1867913"/>
            <a:ext cx="23813" cy="23813"/>
            <a:chOff x="8112931" y="3217866"/>
            <a:chExt cx="110967" cy="110967"/>
          </a:xfrm>
        </p:grpSpPr>
        <p:sp>
          <p:nvSpPr>
            <p:cNvPr id="121" name="Oval 120"/>
            <p:cNvSpPr/>
            <p:nvPr/>
          </p:nvSpPr>
          <p:spPr>
            <a:xfrm>
              <a:off x="8112931" y="3217866"/>
              <a:ext cx="110967" cy="110967"/>
            </a:xfrm>
            <a:prstGeom prst="ellipse">
              <a:avLst/>
            </a:prstGeom>
            <a:solidFill>
              <a:srgbClr val="FFFFFF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22" name="Oval 121"/>
            <p:cNvSpPr/>
            <p:nvPr/>
          </p:nvSpPr>
          <p:spPr>
            <a:xfrm>
              <a:off x="8142522" y="3247457"/>
              <a:ext cx="51786" cy="51786"/>
            </a:xfrm>
            <a:prstGeom prst="ellipse">
              <a:avLst/>
            </a:prstGeom>
            <a:solidFill>
              <a:schemeClr val="tx1"/>
            </a:solidFill>
            <a:ln w="3175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</p:grpSp>
      <p:sp>
        <p:nvSpPr>
          <p:cNvPr id="123" name="Rectangle 122"/>
          <p:cNvSpPr/>
          <p:nvPr/>
        </p:nvSpPr>
        <p:spPr bwMode="auto">
          <a:xfrm>
            <a:off x="3761341" y="2279054"/>
            <a:ext cx="109537" cy="119062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24" name="Rectangle 123"/>
          <p:cNvSpPr/>
          <p:nvPr/>
        </p:nvSpPr>
        <p:spPr bwMode="auto">
          <a:xfrm>
            <a:off x="3929608" y="2277495"/>
            <a:ext cx="366712" cy="119063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25" name="Rectangle 124"/>
          <p:cNvSpPr/>
          <p:nvPr/>
        </p:nvSpPr>
        <p:spPr bwMode="auto">
          <a:xfrm>
            <a:off x="4342358" y="2279083"/>
            <a:ext cx="323850" cy="11747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26" name="Rectangle 125"/>
          <p:cNvSpPr/>
          <p:nvPr/>
        </p:nvSpPr>
        <p:spPr bwMode="auto">
          <a:xfrm>
            <a:off x="4705895" y="2275880"/>
            <a:ext cx="177800" cy="119062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27" name="Rounded Rectangle 126"/>
          <p:cNvSpPr/>
          <p:nvPr/>
        </p:nvSpPr>
        <p:spPr>
          <a:xfrm>
            <a:off x="4796033" y="2217979"/>
            <a:ext cx="104641" cy="3860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 cmpd="sng">
            <a:solidFill>
              <a:schemeClr val="accent5">
                <a:lumMod val="40000"/>
                <a:lumOff val="60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0" rIns="36000" anchor="ctr"/>
          <a:lstStyle/>
          <a:p>
            <a:pPr algn="ctr" eaLnBrk="0" hangingPunct="0">
              <a:defRPr/>
            </a:pPr>
            <a:endParaRPr lang="en-US" sz="9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128" name="Straight Connector 127"/>
          <p:cNvCxnSpPr/>
          <p:nvPr/>
        </p:nvCxnSpPr>
        <p:spPr bwMode="auto">
          <a:xfrm flipH="1">
            <a:off x="3734345" y="2302866"/>
            <a:ext cx="118110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9" name="Straight Connector 128"/>
          <p:cNvCxnSpPr/>
          <p:nvPr/>
        </p:nvCxnSpPr>
        <p:spPr bwMode="auto">
          <a:xfrm flipH="1">
            <a:off x="3734345" y="2337791"/>
            <a:ext cx="118110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0" name="Straight Connector 129"/>
          <p:cNvCxnSpPr/>
          <p:nvPr/>
        </p:nvCxnSpPr>
        <p:spPr bwMode="auto">
          <a:xfrm flipH="1">
            <a:off x="3734345" y="2371129"/>
            <a:ext cx="118110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1" name="Straight Connector 130"/>
          <p:cNvCxnSpPr/>
          <p:nvPr/>
        </p:nvCxnSpPr>
        <p:spPr bwMode="auto">
          <a:xfrm flipH="1">
            <a:off x="3734345" y="2406054"/>
            <a:ext cx="1181100" cy="0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2" name="Straight Connector 131"/>
          <p:cNvCxnSpPr>
            <a:stCxn id="64" idx="0"/>
            <a:endCxn id="64" idx="2"/>
          </p:cNvCxnSpPr>
          <p:nvPr/>
        </p:nvCxnSpPr>
        <p:spPr bwMode="auto">
          <a:xfrm>
            <a:off x="4324895" y="2267943"/>
            <a:ext cx="0" cy="147638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3" name="Straight Connector 132"/>
          <p:cNvCxnSpPr/>
          <p:nvPr/>
        </p:nvCxnSpPr>
        <p:spPr bwMode="auto">
          <a:xfrm>
            <a:off x="4685258" y="2264795"/>
            <a:ext cx="0" cy="149225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4" name="Straight Connector 133"/>
          <p:cNvCxnSpPr/>
          <p:nvPr/>
        </p:nvCxnSpPr>
        <p:spPr bwMode="auto">
          <a:xfrm>
            <a:off x="3916908" y="2269558"/>
            <a:ext cx="0" cy="149225"/>
          </a:xfrm>
          <a:prstGeom prst="line">
            <a:avLst/>
          </a:prstGeom>
          <a:solidFill>
            <a:srgbClr val="CC99FF"/>
          </a:solidFill>
          <a:ln w="3175" cap="flat" cmpd="sng" algn="ctr">
            <a:solidFill>
              <a:srgbClr val="215968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5" name="Rectangle 134"/>
          <p:cNvSpPr/>
          <p:nvPr/>
        </p:nvSpPr>
        <p:spPr bwMode="auto">
          <a:xfrm>
            <a:off x="4620179" y="1761529"/>
            <a:ext cx="212725" cy="28575"/>
          </a:xfrm>
          <a:prstGeom prst="rect">
            <a:avLst/>
          </a:prstGeom>
          <a:solidFill>
            <a:schemeClr val="tx1"/>
          </a:solidFill>
          <a:ln w="31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3735977" y="1709141"/>
            <a:ext cx="312737" cy="3968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08000" tIns="0" bIns="46800" anchor="ctr"/>
          <a:lstStyle/>
          <a:p>
            <a:pPr eaLnBrk="0" hangingPunct="0">
              <a:defRPr/>
            </a:pPr>
            <a:endParaRPr lang="en-US" sz="1200" dirty="0">
              <a:solidFill>
                <a:prstClr val="white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37" name="Can 136"/>
          <p:cNvSpPr/>
          <p:nvPr/>
        </p:nvSpPr>
        <p:spPr>
          <a:xfrm>
            <a:off x="5980658" y="3876079"/>
            <a:ext cx="538162" cy="6000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sp>
        <p:nvSpPr>
          <p:cNvPr id="138" name="Can 137"/>
          <p:cNvSpPr/>
          <p:nvPr/>
        </p:nvSpPr>
        <p:spPr>
          <a:xfrm>
            <a:off x="6428339" y="4090420"/>
            <a:ext cx="422275" cy="4349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 sz="1800" dirty="0">
              <a:solidFill>
                <a:srgbClr val="1F497D"/>
              </a:solidFill>
              <a:latin typeface="Calibri"/>
              <a:ea typeface="ＭＳ Ｐゴシック"/>
              <a:cs typeface="Calibri"/>
            </a:endParaRPr>
          </a:p>
        </p:txBody>
      </p:sp>
      <p:cxnSp>
        <p:nvCxnSpPr>
          <p:cNvPr id="139" name="Straight Arrow Connector 199"/>
          <p:cNvCxnSpPr>
            <a:stCxn id="27" idx="2"/>
            <a:endCxn id="138" idx="1"/>
          </p:cNvCxnSpPr>
          <p:nvPr/>
        </p:nvCxnSpPr>
        <p:spPr bwMode="auto">
          <a:xfrm rot="16200000" flipH="1">
            <a:off x="5629448" y="3080350"/>
            <a:ext cx="1641475" cy="378619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41" name="Group 27668"/>
          <p:cNvGrpSpPr>
            <a:grpSpLocks/>
          </p:cNvGrpSpPr>
          <p:nvPr/>
        </p:nvGrpSpPr>
        <p:grpSpPr bwMode="auto">
          <a:xfrm>
            <a:off x="710177" y="1601193"/>
            <a:ext cx="1228725" cy="863600"/>
            <a:chOff x="640045" y="3157538"/>
            <a:chExt cx="1228725" cy="863600"/>
          </a:xfrm>
        </p:grpSpPr>
        <p:sp>
          <p:nvSpPr>
            <p:cNvPr id="142" name="Rectangle 141"/>
            <p:cNvSpPr/>
            <p:nvPr/>
          </p:nvSpPr>
          <p:spPr bwMode="auto">
            <a:xfrm>
              <a:off x="640045" y="3157538"/>
              <a:ext cx="1228725" cy="8636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3" name="Rectangle 142"/>
            <p:cNvSpPr/>
            <p:nvPr/>
          </p:nvSpPr>
          <p:spPr bwMode="auto">
            <a:xfrm>
              <a:off x="690845" y="3198813"/>
              <a:ext cx="1136650" cy="8096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4" name="Rectangle 143"/>
            <p:cNvSpPr/>
            <p:nvPr/>
          </p:nvSpPr>
          <p:spPr bwMode="auto">
            <a:xfrm>
              <a:off x="700370" y="3309938"/>
              <a:ext cx="274637" cy="6604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1533807" y="3309938"/>
              <a:ext cx="287338" cy="31432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1005170" y="3309938"/>
              <a:ext cx="498475" cy="19367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1005170" y="3813176"/>
              <a:ext cx="225425" cy="15716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270282" y="3814763"/>
              <a:ext cx="234950" cy="157163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49" name="Rectangle 148"/>
            <p:cNvSpPr/>
            <p:nvPr/>
          </p:nvSpPr>
          <p:spPr bwMode="auto">
            <a:xfrm>
              <a:off x="1532220" y="3656013"/>
              <a:ext cx="288925" cy="31432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0" name="Rectangle 149"/>
            <p:cNvSpPr/>
            <p:nvPr/>
          </p:nvSpPr>
          <p:spPr bwMode="auto">
            <a:xfrm>
              <a:off x="1049620" y="3354388"/>
              <a:ext cx="406400" cy="12223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744820" y="3370263"/>
              <a:ext cx="180975" cy="550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1587782" y="3708401"/>
              <a:ext cx="163513" cy="2254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1592545" y="3354388"/>
              <a:ext cx="163512" cy="2254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4" name="Rectangle 153"/>
            <p:cNvSpPr/>
            <p:nvPr/>
          </p:nvSpPr>
          <p:spPr bwMode="auto">
            <a:xfrm>
              <a:off x="1308382" y="3860801"/>
              <a:ext cx="134938" cy="857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55" name="Rectangle 154"/>
            <p:cNvSpPr/>
            <p:nvPr/>
          </p:nvSpPr>
          <p:spPr bwMode="auto">
            <a:xfrm>
              <a:off x="1054382" y="3852863"/>
              <a:ext cx="134938" cy="857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grpSp>
          <p:nvGrpSpPr>
            <p:cNvPr id="156" name="Group 294"/>
            <p:cNvGrpSpPr>
              <a:grpSpLocks/>
            </p:cNvGrpSpPr>
            <p:nvPr/>
          </p:nvGrpSpPr>
          <p:grpSpPr bwMode="auto">
            <a:xfrm>
              <a:off x="997419" y="3522291"/>
              <a:ext cx="496710" cy="257828"/>
              <a:chOff x="339996" y="3313113"/>
              <a:chExt cx="1120775" cy="655637"/>
            </a:xfrm>
          </p:grpSpPr>
          <p:sp>
            <p:nvSpPr>
              <p:cNvPr id="157" name="Rectangle 156"/>
              <p:cNvSpPr/>
              <p:nvPr/>
            </p:nvSpPr>
            <p:spPr bwMode="auto">
              <a:xfrm>
                <a:off x="339574" y="3314059"/>
                <a:ext cx="1121177" cy="653976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cxnSp>
            <p:nvCxnSpPr>
              <p:cNvPr id="158" name="Straight Connector 157"/>
              <p:cNvCxnSpPr/>
              <p:nvPr/>
            </p:nvCxnSpPr>
            <p:spPr bwMode="auto">
              <a:xfrm>
                <a:off x="450618" y="3402871"/>
                <a:ext cx="0" cy="504613"/>
              </a:xfrm>
              <a:prstGeom prst="line">
                <a:avLst/>
              </a:prstGeom>
              <a:solidFill>
                <a:srgbClr val="CC99FF"/>
              </a:solidFill>
              <a:ln w="1905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59" name="Straight Connector 158"/>
              <p:cNvCxnSpPr/>
              <p:nvPr/>
            </p:nvCxnSpPr>
            <p:spPr bwMode="auto">
              <a:xfrm>
                <a:off x="425543" y="3883262"/>
                <a:ext cx="909836" cy="0"/>
              </a:xfrm>
              <a:prstGeom prst="line">
                <a:avLst/>
              </a:prstGeom>
              <a:solidFill>
                <a:srgbClr val="CC99FF"/>
              </a:solidFill>
              <a:ln w="1905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60" name="Rectangle 159"/>
              <p:cNvSpPr/>
              <p:nvPr/>
            </p:nvSpPr>
            <p:spPr bwMode="auto">
              <a:xfrm>
                <a:off x="550915" y="3487647"/>
                <a:ext cx="96714" cy="395615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61" name="Rectangle 160"/>
              <p:cNvSpPr/>
              <p:nvPr/>
            </p:nvSpPr>
            <p:spPr bwMode="auto">
              <a:xfrm>
                <a:off x="751509" y="3588568"/>
                <a:ext cx="107461" cy="286621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62" name="Rectangle 161"/>
              <p:cNvSpPr/>
              <p:nvPr/>
            </p:nvSpPr>
            <p:spPr bwMode="auto">
              <a:xfrm>
                <a:off x="1109712" y="3709674"/>
                <a:ext cx="93133" cy="169549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63" name="Rectangle 162"/>
              <p:cNvSpPr/>
              <p:nvPr/>
            </p:nvSpPr>
            <p:spPr bwMode="auto">
              <a:xfrm>
                <a:off x="941355" y="3528016"/>
                <a:ext cx="85969" cy="351208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</p:grpSp>
      <p:grpSp>
        <p:nvGrpSpPr>
          <p:cNvPr id="164" name="Group 27669"/>
          <p:cNvGrpSpPr>
            <a:grpSpLocks/>
          </p:cNvGrpSpPr>
          <p:nvPr/>
        </p:nvGrpSpPr>
        <p:grpSpPr bwMode="auto">
          <a:xfrm>
            <a:off x="2008776" y="1604367"/>
            <a:ext cx="1228725" cy="863600"/>
            <a:chOff x="1938138" y="3160713"/>
            <a:chExt cx="1228725" cy="863600"/>
          </a:xfrm>
        </p:grpSpPr>
        <p:sp>
          <p:nvSpPr>
            <p:cNvPr id="165" name="Rectangle 164"/>
            <p:cNvSpPr/>
            <p:nvPr/>
          </p:nvSpPr>
          <p:spPr bwMode="auto">
            <a:xfrm>
              <a:off x="1938138" y="3160713"/>
              <a:ext cx="1228725" cy="8636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6" name="Rectangle 165"/>
            <p:cNvSpPr/>
            <p:nvPr/>
          </p:nvSpPr>
          <p:spPr bwMode="auto">
            <a:xfrm>
              <a:off x="1988938" y="3201988"/>
              <a:ext cx="1136650" cy="8096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7" name="Rectangle 166"/>
            <p:cNvSpPr/>
            <p:nvPr/>
          </p:nvSpPr>
          <p:spPr bwMode="auto">
            <a:xfrm>
              <a:off x="1988938" y="3327401"/>
              <a:ext cx="274637" cy="6604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8" name="Rectangle 167"/>
            <p:cNvSpPr/>
            <p:nvPr/>
          </p:nvSpPr>
          <p:spPr bwMode="auto">
            <a:xfrm>
              <a:off x="2822375" y="3327401"/>
              <a:ext cx="287338" cy="31432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2293738" y="3327401"/>
              <a:ext cx="498475" cy="19367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2293738" y="3830638"/>
              <a:ext cx="225425" cy="157163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2558850" y="3832226"/>
              <a:ext cx="234950" cy="15716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2820788" y="3673476"/>
              <a:ext cx="288925" cy="31432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2338188" y="3371851"/>
              <a:ext cx="406400" cy="12223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4" name="Rectangle 173"/>
            <p:cNvSpPr/>
            <p:nvPr/>
          </p:nvSpPr>
          <p:spPr bwMode="auto">
            <a:xfrm>
              <a:off x="2033388" y="3387726"/>
              <a:ext cx="180975" cy="5508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2876350" y="3725863"/>
              <a:ext cx="163513" cy="2254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2881113" y="3371851"/>
              <a:ext cx="163512" cy="2254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2596950" y="3878263"/>
              <a:ext cx="134938" cy="857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sp>
          <p:nvSpPr>
            <p:cNvPr id="178" name="Rectangle 177"/>
            <p:cNvSpPr/>
            <p:nvPr/>
          </p:nvSpPr>
          <p:spPr bwMode="auto">
            <a:xfrm>
              <a:off x="2342950" y="3870326"/>
              <a:ext cx="134938" cy="857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en-US" sz="1800" dirty="0">
                <a:solidFill>
                  <a:srgbClr val="1F497D"/>
                </a:solidFill>
                <a:latin typeface="Calibri"/>
                <a:ea typeface="ＭＳ Ｐゴシック"/>
                <a:cs typeface="Calibri"/>
              </a:endParaRPr>
            </a:p>
          </p:txBody>
        </p:sp>
        <p:grpSp>
          <p:nvGrpSpPr>
            <p:cNvPr id="179" name="Group 309"/>
            <p:cNvGrpSpPr>
              <a:grpSpLocks/>
            </p:cNvGrpSpPr>
            <p:nvPr/>
          </p:nvGrpSpPr>
          <p:grpSpPr bwMode="auto">
            <a:xfrm>
              <a:off x="2285349" y="3540221"/>
              <a:ext cx="496710" cy="257828"/>
              <a:chOff x="339996" y="3313113"/>
              <a:chExt cx="1120775" cy="655637"/>
            </a:xfrm>
          </p:grpSpPr>
          <p:sp>
            <p:nvSpPr>
              <p:cNvPr id="187" name="Rectangle 186"/>
              <p:cNvSpPr/>
              <p:nvPr/>
            </p:nvSpPr>
            <p:spPr bwMode="auto">
              <a:xfrm>
                <a:off x="341014" y="3312871"/>
                <a:ext cx="1121177" cy="653976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cxnSp>
            <p:nvCxnSpPr>
              <p:cNvPr id="188" name="Straight Connector 187"/>
              <p:cNvCxnSpPr/>
              <p:nvPr/>
            </p:nvCxnSpPr>
            <p:spPr bwMode="auto">
              <a:xfrm>
                <a:off x="452058" y="3401683"/>
                <a:ext cx="0" cy="504610"/>
              </a:xfrm>
              <a:prstGeom prst="line">
                <a:avLst/>
              </a:prstGeom>
              <a:solidFill>
                <a:srgbClr val="CC99FF"/>
              </a:solidFill>
              <a:ln w="1905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9" name="Straight Connector 188"/>
              <p:cNvCxnSpPr/>
              <p:nvPr/>
            </p:nvCxnSpPr>
            <p:spPr bwMode="auto">
              <a:xfrm>
                <a:off x="426982" y="3882072"/>
                <a:ext cx="909836" cy="0"/>
              </a:xfrm>
              <a:prstGeom prst="line">
                <a:avLst/>
              </a:prstGeom>
              <a:solidFill>
                <a:srgbClr val="CC99FF"/>
              </a:solidFill>
              <a:ln w="1905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90" name="Rectangle 189"/>
              <p:cNvSpPr/>
              <p:nvPr/>
            </p:nvSpPr>
            <p:spPr bwMode="auto">
              <a:xfrm>
                <a:off x="552355" y="3486456"/>
                <a:ext cx="96714" cy="395615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91" name="Rectangle 190"/>
              <p:cNvSpPr/>
              <p:nvPr/>
            </p:nvSpPr>
            <p:spPr bwMode="auto">
              <a:xfrm>
                <a:off x="752948" y="3587380"/>
                <a:ext cx="107461" cy="286618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92" name="Rectangle 191"/>
              <p:cNvSpPr/>
              <p:nvPr/>
            </p:nvSpPr>
            <p:spPr bwMode="auto">
              <a:xfrm>
                <a:off x="1111151" y="3708487"/>
                <a:ext cx="93133" cy="169549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93" name="Rectangle 192"/>
              <p:cNvSpPr/>
              <p:nvPr/>
            </p:nvSpPr>
            <p:spPr bwMode="auto">
              <a:xfrm>
                <a:off x="942795" y="3526825"/>
                <a:ext cx="85969" cy="351211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  <p:grpSp>
          <p:nvGrpSpPr>
            <p:cNvPr id="180" name="Group 317"/>
            <p:cNvGrpSpPr>
              <a:grpSpLocks/>
            </p:cNvGrpSpPr>
            <p:nvPr/>
          </p:nvGrpSpPr>
          <p:grpSpPr bwMode="auto">
            <a:xfrm>
              <a:off x="2178131" y="3451412"/>
              <a:ext cx="705511" cy="403412"/>
              <a:chOff x="2984959" y="3302000"/>
              <a:chExt cx="1120775" cy="660400"/>
            </a:xfrm>
          </p:grpSpPr>
          <p:sp>
            <p:nvSpPr>
              <p:cNvPr id="181" name="Rectangle 180"/>
              <p:cNvSpPr/>
              <p:nvPr/>
            </p:nvSpPr>
            <p:spPr bwMode="auto">
              <a:xfrm>
                <a:off x="2984513" y="3301696"/>
                <a:ext cx="1122248" cy="660094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2" name="Rectangle 181"/>
              <p:cNvSpPr/>
              <p:nvPr/>
            </p:nvSpPr>
            <p:spPr bwMode="auto">
              <a:xfrm>
                <a:off x="3231659" y="3379659"/>
                <a:ext cx="789356" cy="59771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3" name="Rectangle 182"/>
              <p:cNvSpPr/>
              <p:nvPr/>
            </p:nvSpPr>
            <p:spPr bwMode="auto">
              <a:xfrm>
                <a:off x="3034951" y="3504402"/>
                <a:ext cx="655695" cy="961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4" name="Rectangle 183"/>
              <p:cNvSpPr/>
              <p:nvPr/>
            </p:nvSpPr>
            <p:spPr bwMode="auto">
              <a:xfrm>
                <a:off x="3029907" y="3377060"/>
                <a:ext cx="136183" cy="8316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5" name="Rectangle 184"/>
              <p:cNvSpPr/>
              <p:nvPr/>
            </p:nvSpPr>
            <p:spPr bwMode="auto">
              <a:xfrm>
                <a:off x="3186265" y="3655132"/>
                <a:ext cx="658217" cy="961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  <p:sp>
            <p:nvSpPr>
              <p:cNvPr id="186" name="Rectangle 185"/>
              <p:cNvSpPr/>
              <p:nvPr/>
            </p:nvSpPr>
            <p:spPr bwMode="auto">
              <a:xfrm>
                <a:off x="3055126" y="3808460"/>
                <a:ext cx="433767" cy="9875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en-US" sz="1800" dirty="0">
                  <a:solidFill>
                    <a:srgbClr val="1F497D"/>
                  </a:solidFill>
                  <a:latin typeface="Calibri"/>
                  <a:ea typeface="ＭＳ Ｐゴシック"/>
                  <a:cs typeface="Calibri"/>
                </a:endParaRPr>
              </a:p>
            </p:txBody>
          </p:sp>
        </p:grpSp>
      </p:grpSp>
      <p:sp>
        <p:nvSpPr>
          <p:cNvPr id="203" name="Can 202"/>
          <p:cNvSpPr/>
          <p:nvPr/>
        </p:nvSpPr>
        <p:spPr>
          <a:xfrm>
            <a:off x="7047071" y="3987296"/>
            <a:ext cx="770021" cy="499975"/>
          </a:xfrm>
          <a:prstGeom prst="can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cxnSp>
        <p:nvCxnSpPr>
          <p:cNvPr id="217" name="Straight Arrow Connector 199"/>
          <p:cNvCxnSpPr>
            <a:stCxn id="12" idx="2"/>
            <a:endCxn id="203" idx="0"/>
          </p:cNvCxnSpPr>
          <p:nvPr/>
        </p:nvCxnSpPr>
        <p:spPr bwMode="auto">
          <a:xfrm rot="5400000">
            <a:off x="6686703" y="3197497"/>
            <a:ext cx="1660170" cy="169417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3" name="Straight Arrow Connector 196"/>
          <p:cNvCxnSpPr>
            <a:stCxn id="165" idx="2"/>
            <a:endCxn id="56" idx="0"/>
          </p:cNvCxnSpPr>
          <p:nvPr/>
        </p:nvCxnSpPr>
        <p:spPr bwMode="auto">
          <a:xfrm rot="16200000" flipH="1">
            <a:off x="2153412" y="2937667"/>
            <a:ext cx="1605359" cy="665956"/>
          </a:xfrm>
          <a:prstGeom prst="bentConnector3">
            <a:avLst>
              <a:gd name="adj1" fmla="val 50000"/>
            </a:avLst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7" name="Rounded Rectangle 20"/>
          <p:cNvSpPr>
            <a:spLocks noChangeArrowheads="1"/>
          </p:cNvSpPr>
          <p:nvPr/>
        </p:nvSpPr>
        <p:spPr bwMode="auto">
          <a:xfrm>
            <a:off x="656893" y="2788183"/>
            <a:ext cx="7830214" cy="639762"/>
          </a:xfrm>
          <a:prstGeom prst="roundRect">
            <a:avLst>
              <a:gd name="adj" fmla="val 16667"/>
            </a:avLst>
          </a:prstGeom>
          <a:solidFill>
            <a:srgbClr val="6DCCDE"/>
          </a:solidFill>
          <a:ln w="38100">
            <a:solidFill>
              <a:srgbClr val="10253F"/>
            </a:solidFill>
            <a:round/>
            <a:headEnd/>
            <a:tailEnd/>
          </a:ln>
          <a:effectLst>
            <a:outerShdw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r" eaLnBrk="0" hangingPunct="0"/>
            <a:r>
              <a:rPr lang="en-GB" sz="1800" dirty="0">
                <a:solidFill>
                  <a:srgbClr val="1F497D"/>
                </a:solidFill>
                <a:latin typeface="Calibri" charset="0"/>
              </a:rPr>
              <a:t>Open and</a:t>
            </a:r>
          </a:p>
          <a:p>
            <a:pPr algn="r" eaLnBrk="0" hangingPunct="0"/>
            <a:r>
              <a:rPr lang="en-GB" sz="1800" dirty="0">
                <a:solidFill>
                  <a:srgbClr val="1F497D"/>
                </a:solidFill>
                <a:latin typeface="Calibri" charset="0"/>
              </a:rPr>
              <a:t>Unified Metadata</a:t>
            </a:r>
          </a:p>
        </p:txBody>
      </p:sp>
      <p:grpSp>
        <p:nvGrpSpPr>
          <p:cNvPr id="204" name="Group 203"/>
          <p:cNvGrpSpPr/>
          <p:nvPr/>
        </p:nvGrpSpPr>
        <p:grpSpPr>
          <a:xfrm>
            <a:off x="1691297" y="2867328"/>
            <a:ext cx="615642" cy="493538"/>
            <a:chOff x="5454524" y="2009903"/>
            <a:chExt cx="1160032" cy="929955"/>
          </a:xfrm>
        </p:grpSpPr>
        <p:sp>
          <p:nvSpPr>
            <p:cNvPr id="205" name="Can 204"/>
            <p:cNvSpPr/>
            <p:nvPr/>
          </p:nvSpPr>
          <p:spPr>
            <a:xfrm>
              <a:off x="5454524" y="2009903"/>
              <a:ext cx="1160032" cy="929955"/>
            </a:xfrm>
            <a:prstGeom prst="can">
              <a:avLst/>
            </a:prstGeom>
            <a:solidFill>
              <a:srgbClr val="1F497D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206" name="Multidocument 205"/>
            <p:cNvSpPr/>
            <p:nvPr/>
          </p:nvSpPr>
          <p:spPr>
            <a:xfrm>
              <a:off x="5774854" y="2359887"/>
              <a:ext cx="570016" cy="409980"/>
            </a:xfrm>
            <a:prstGeom prst="flowChartMultidocumen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4133760" y="2859738"/>
            <a:ext cx="615642" cy="493538"/>
            <a:chOff x="5454524" y="2009903"/>
            <a:chExt cx="1160032" cy="929955"/>
          </a:xfrm>
        </p:grpSpPr>
        <p:sp>
          <p:nvSpPr>
            <p:cNvPr id="214" name="Can 213"/>
            <p:cNvSpPr/>
            <p:nvPr/>
          </p:nvSpPr>
          <p:spPr>
            <a:xfrm>
              <a:off x="5454524" y="2009903"/>
              <a:ext cx="1160032" cy="929955"/>
            </a:xfrm>
            <a:prstGeom prst="can">
              <a:avLst/>
            </a:prstGeom>
            <a:solidFill>
              <a:srgbClr val="1F497D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215" name="Multidocument 214"/>
            <p:cNvSpPr/>
            <p:nvPr/>
          </p:nvSpPr>
          <p:spPr>
            <a:xfrm>
              <a:off x="5774854" y="2359887"/>
              <a:ext cx="570016" cy="409980"/>
            </a:xfrm>
            <a:prstGeom prst="flowChartMultidocumen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220" name="Group 219"/>
          <p:cNvGrpSpPr/>
          <p:nvPr/>
        </p:nvGrpSpPr>
        <p:grpSpPr>
          <a:xfrm>
            <a:off x="5976206" y="2872143"/>
            <a:ext cx="615642" cy="493538"/>
            <a:chOff x="5454524" y="2009903"/>
            <a:chExt cx="1160032" cy="929955"/>
          </a:xfrm>
        </p:grpSpPr>
        <p:sp>
          <p:nvSpPr>
            <p:cNvPr id="221" name="Can 220"/>
            <p:cNvSpPr/>
            <p:nvPr/>
          </p:nvSpPr>
          <p:spPr>
            <a:xfrm>
              <a:off x="5454524" y="2009903"/>
              <a:ext cx="1160032" cy="929955"/>
            </a:xfrm>
            <a:prstGeom prst="can">
              <a:avLst/>
            </a:prstGeom>
            <a:solidFill>
              <a:srgbClr val="1F497D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  <p:sp>
          <p:nvSpPr>
            <p:cNvPr id="222" name="Multidocument 221"/>
            <p:cNvSpPr/>
            <p:nvPr/>
          </p:nvSpPr>
          <p:spPr>
            <a:xfrm>
              <a:off x="5774854" y="2359887"/>
              <a:ext cx="570016" cy="409980"/>
            </a:xfrm>
            <a:prstGeom prst="flowChartMultidocument">
              <a:avLst/>
            </a:prstGeom>
            <a:solidFill>
              <a:srgbClr val="FFFFFF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 dirty="0">
                <a:solidFill>
                  <a:srgbClr val="1F497D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3" name="Left-Right Arrow 2"/>
          <p:cNvSpPr/>
          <p:nvPr/>
        </p:nvSpPr>
        <p:spPr>
          <a:xfrm>
            <a:off x="4827007" y="3027313"/>
            <a:ext cx="1120031" cy="179991"/>
          </a:xfrm>
          <a:prstGeom prst="leftRightArrow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208" name="Left-Right Arrow 207"/>
          <p:cNvSpPr/>
          <p:nvPr/>
        </p:nvSpPr>
        <p:spPr>
          <a:xfrm>
            <a:off x="2339342" y="3029721"/>
            <a:ext cx="1717651" cy="177584"/>
          </a:xfrm>
          <a:prstGeom prst="leftRightArrow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>
              <a:solidFill>
                <a:srgbClr val="1F497D"/>
              </a:solidFill>
              <a:latin typeface="Calibri"/>
              <a:cs typeface="Calibri"/>
            </a:endParaRPr>
          </a:p>
        </p:txBody>
      </p:sp>
      <p:sp>
        <p:nvSpPr>
          <p:cNvPr id="209" name="Slide Number Placeholder 3">
            <a:extLst>
              <a:ext uri="{FF2B5EF4-FFF2-40B4-BE49-F238E27FC236}">
                <a16:creationId xmlns:a16="http://schemas.microsoft.com/office/drawing/2014/main" id="{AF8D59C2-6237-0E48-89FB-4D8B7253846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82" y="4956626"/>
            <a:ext cx="548699" cy="180170"/>
          </a:xfrm>
        </p:spPr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6</a:t>
            </a:fld>
            <a:endParaRPr lang="en-US" sz="1000"/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0E698F42-CDB4-6947-BB90-2CB9123C1B6A}"/>
              </a:ext>
            </a:extLst>
          </p:cNvPr>
          <p:cNvSpPr txBox="1"/>
          <p:nvPr/>
        </p:nvSpPr>
        <p:spPr>
          <a:xfrm>
            <a:off x="1320749" y="1179102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Development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76C30E88-A63A-0845-AF82-A836B313E5D7}"/>
              </a:ext>
            </a:extLst>
          </p:cNvPr>
          <p:cNvSpPr txBox="1"/>
          <p:nvPr/>
        </p:nvSpPr>
        <p:spPr>
          <a:xfrm>
            <a:off x="3820885" y="1179102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DevOps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64197B8E-42EC-4542-9CA9-A92381FC1434}"/>
              </a:ext>
            </a:extLst>
          </p:cNvPr>
          <p:cNvSpPr txBox="1"/>
          <p:nvPr/>
        </p:nvSpPr>
        <p:spPr>
          <a:xfrm>
            <a:off x="6402543" y="1179102"/>
            <a:ext cx="1298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Data Science</a:t>
            </a:r>
          </a:p>
        </p:txBody>
      </p:sp>
    </p:spTree>
    <p:extLst>
      <p:ext uri="{BB962C8B-B14F-4D97-AF65-F5344CB8AC3E}">
        <p14:creationId xmlns:p14="http://schemas.microsoft.com/office/powerpoint/2010/main" val="869347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9EE60CB-BA0E-4042-A78D-AB71C1E1B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metadata integration hard?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369B46-71B3-A545-8295-65CC764CD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Metadata standards are many and each covers a small subset of the integration space</a:t>
            </a:r>
          </a:p>
          <a:p>
            <a:r>
              <a:rPr lang="en-US" dirty="0"/>
              <a:t>Impedance mismatch in:</a:t>
            </a:r>
          </a:p>
          <a:p>
            <a:pPr lvl="1"/>
            <a:r>
              <a:rPr lang="en-US" dirty="0"/>
              <a:t>Terminology</a:t>
            </a:r>
          </a:p>
          <a:p>
            <a:pPr lvl="1"/>
            <a:r>
              <a:rPr lang="en-US" dirty="0"/>
              <a:t>Granularity</a:t>
            </a:r>
          </a:p>
          <a:p>
            <a:pPr lvl="1"/>
            <a:r>
              <a:rPr lang="en-US" dirty="0"/>
              <a:t>Capability</a:t>
            </a:r>
          </a:p>
          <a:p>
            <a:pPr lvl="1"/>
            <a:r>
              <a:rPr lang="en-US" dirty="0"/>
              <a:t>Availability</a:t>
            </a:r>
          </a:p>
          <a:p>
            <a:pPr lvl="1"/>
            <a:r>
              <a:rPr lang="en-US" dirty="0"/>
              <a:t>Technology</a:t>
            </a:r>
          </a:p>
          <a:p>
            <a:r>
              <a:rPr lang="en-US" dirty="0"/>
              <a:t>Low priority in offering managers eyes </a:t>
            </a:r>
            <a:r>
              <a:rPr lang="en-US" dirty="0">
                <a:sym typeface="Wingdings" pitchFamily="2" charset="2"/>
              </a:rPr>
              <a:t> leads to lack of investment resulting in minimal capability in vendor offerings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03064E-0A3B-6E4D-90E7-03D2B01668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61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9B35A-B0A7-B041-A597-CEC812268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layers of challenge for Egeria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249D9B-C406-6442-9407-F7F213DB8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smtClean="0"/>
              <a:pPr>
                <a:buClr>
                  <a:srgbClr val="434343"/>
                </a:buClr>
                <a:buSzPct val="25000"/>
                <a:buFont typeface="Arial"/>
                <a:buNone/>
              </a:pPr>
              <a:t>8</a:t>
            </a:fld>
            <a:endParaRPr lang="en-US" sz="10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57E089-2685-094C-B080-BF24A84EC380}"/>
              </a:ext>
            </a:extLst>
          </p:cNvPr>
          <p:cNvSpPr/>
          <p:nvPr/>
        </p:nvSpPr>
        <p:spPr>
          <a:xfrm>
            <a:off x="1264023" y="3112994"/>
            <a:ext cx="6615953" cy="531159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Infrastructure to host the open metadata and governance logic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A7CCB6-D203-9243-A982-D75C38CAEE64}"/>
              </a:ext>
            </a:extLst>
          </p:cNvPr>
          <p:cNvSpPr/>
          <p:nvPr/>
        </p:nvSpPr>
        <p:spPr>
          <a:xfrm>
            <a:off x="1264023" y="2418230"/>
            <a:ext cx="6615953" cy="531159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Connectivity to enable the exchange of metadata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6CB6BF-6BA1-BE43-9811-B61D58653064}"/>
              </a:ext>
            </a:extLst>
          </p:cNvPr>
          <p:cNvSpPr/>
          <p:nvPr/>
        </p:nvSpPr>
        <p:spPr>
          <a:xfrm>
            <a:off x="1264023" y="1723466"/>
            <a:ext cx="6615953" cy="531159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Maintaining coherence of metadata across the ecosystem </a:t>
            </a:r>
          </a:p>
        </p:txBody>
      </p:sp>
    </p:spTree>
    <p:extLst>
      <p:ext uri="{BB962C8B-B14F-4D97-AF65-F5344CB8AC3E}">
        <p14:creationId xmlns:p14="http://schemas.microsoft.com/office/powerpoint/2010/main" val="933321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9B35A-B0A7-B041-A597-CEC812268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layers of challenge for Egeria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249D9B-C406-6442-9407-F7F213DB8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57E089-2685-094C-B080-BF24A84EC380}"/>
              </a:ext>
            </a:extLst>
          </p:cNvPr>
          <p:cNvSpPr/>
          <p:nvPr/>
        </p:nvSpPr>
        <p:spPr>
          <a:xfrm>
            <a:off x="1264023" y="3813311"/>
            <a:ext cx="7140819" cy="531159"/>
          </a:xfrm>
          <a:prstGeom prst="rect">
            <a:avLst/>
          </a:prstGeom>
          <a:solidFill>
            <a:srgbClr val="6DCCDE"/>
          </a:solidFill>
          <a:ln w="38100">
            <a:solidFill>
              <a:srgbClr val="6DCC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Infrastructure to host the open metadata and governance logic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A7CCB6-D203-9243-A982-D75C38CAEE64}"/>
              </a:ext>
            </a:extLst>
          </p:cNvPr>
          <p:cNvSpPr/>
          <p:nvPr/>
        </p:nvSpPr>
        <p:spPr>
          <a:xfrm>
            <a:off x="1260875" y="1962227"/>
            <a:ext cx="7147113" cy="531159"/>
          </a:xfrm>
          <a:prstGeom prst="rect">
            <a:avLst/>
          </a:prstGeom>
          <a:solidFill>
            <a:srgbClr val="6DCCDE"/>
          </a:solidFill>
          <a:ln w="38100">
            <a:solidFill>
              <a:srgbClr val="6DCC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Connectivity to enable the exchange of metadata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6CB6BF-6BA1-BE43-9811-B61D58653064}"/>
              </a:ext>
            </a:extLst>
          </p:cNvPr>
          <p:cNvSpPr/>
          <p:nvPr/>
        </p:nvSpPr>
        <p:spPr>
          <a:xfrm>
            <a:off x="1269097" y="878543"/>
            <a:ext cx="7147113" cy="531159"/>
          </a:xfrm>
          <a:prstGeom prst="rect">
            <a:avLst/>
          </a:prstGeom>
          <a:solidFill>
            <a:srgbClr val="6DCCDE"/>
          </a:solidFill>
          <a:ln w="38100">
            <a:solidFill>
              <a:srgbClr val="6DCC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Maintaining coherence of metadata across the ecosystem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DE708A-166E-DF4F-9B66-661402D054B5}"/>
              </a:ext>
            </a:extLst>
          </p:cNvPr>
          <p:cNvSpPr/>
          <p:nvPr/>
        </p:nvSpPr>
        <p:spPr>
          <a:xfrm>
            <a:off x="1259658" y="1421455"/>
            <a:ext cx="7170310" cy="423453"/>
          </a:xfrm>
          <a:prstGeom prst="rect">
            <a:avLst/>
          </a:prstGeom>
          <a:noFill/>
          <a:ln>
            <a:solidFill>
              <a:srgbClr val="6DCC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8C5582-AC86-BE46-B1A4-F1768881B40D}"/>
              </a:ext>
            </a:extLst>
          </p:cNvPr>
          <p:cNvSpPr/>
          <p:nvPr/>
        </p:nvSpPr>
        <p:spPr>
          <a:xfrm>
            <a:off x="1257729" y="2483172"/>
            <a:ext cx="7167164" cy="1138269"/>
          </a:xfrm>
          <a:prstGeom prst="rect">
            <a:avLst/>
          </a:prstGeom>
          <a:noFill/>
          <a:ln>
            <a:solidFill>
              <a:srgbClr val="6DCC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00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389F10-8E2B-1C42-9B3C-EDE0CBA41F32}"/>
              </a:ext>
            </a:extLst>
          </p:cNvPr>
          <p:cNvSpPr/>
          <p:nvPr/>
        </p:nvSpPr>
        <p:spPr>
          <a:xfrm>
            <a:off x="1260876" y="4344469"/>
            <a:ext cx="7150259" cy="423453"/>
          </a:xfrm>
          <a:prstGeom prst="rect">
            <a:avLst/>
          </a:prstGeom>
          <a:noFill/>
          <a:ln>
            <a:solidFill>
              <a:srgbClr val="6DCC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8FA412-A987-674A-83D1-712F4C0DA485}"/>
              </a:ext>
            </a:extLst>
          </p:cNvPr>
          <p:cNvSpPr txBox="1"/>
          <p:nvPr/>
        </p:nvSpPr>
        <p:spPr>
          <a:xfrm>
            <a:off x="1269097" y="2528000"/>
            <a:ext cx="31598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Open Metadata Repository Cohort and Federated Queries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9FEC73-6E1C-324C-8129-2C604E61EAAC}"/>
              </a:ext>
            </a:extLst>
          </p:cNvPr>
          <p:cNvSpPr txBox="1"/>
          <p:nvPr/>
        </p:nvSpPr>
        <p:spPr>
          <a:xfrm>
            <a:off x="3861451" y="3055038"/>
            <a:ext cx="351891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Third party technology metadata exchange (poll, listen, push, pull)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C02867-525B-4045-A8BC-B641C9A11BED}"/>
              </a:ext>
            </a:extLst>
          </p:cNvPr>
          <p:cNvSpPr txBox="1"/>
          <p:nvPr/>
        </p:nvSpPr>
        <p:spPr>
          <a:xfrm>
            <a:off x="7480128" y="2795520"/>
            <a:ext cx="9669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User Interfaces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79839A-593E-224B-888B-C08A8FE1FF93}"/>
              </a:ext>
            </a:extLst>
          </p:cNvPr>
          <p:cNvSpPr txBox="1"/>
          <p:nvPr/>
        </p:nvSpPr>
        <p:spPr>
          <a:xfrm>
            <a:off x="2090260" y="1505623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Profiling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054516-F692-B64B-9283-467507E82D03}"/>
              </a:ext>
            </a:extLst>
          </p:cNvPr>
          <p:cNvSpPr txBox="1"/>
          <p:nvPr/>
        </p:nvSpPr>
        <p:spPr>
          <a:xfrm>
            <a:off x="1346011" y="4461403"/>
            <a:ext cx="91563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Administration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2AA597-F774-7F4D-B212-52C5E9F6029E}"/>
              </a:ext>
            </a:extLst>
          </p:cNvPr>
          <p:cNvSpPr txBox="1"/>
          <p:nvPr/>
        </p:nvSpPr>
        <p:spPr>
          <a:xfrm>
            <a:off x="7413078" y="3063236"/>
            <a:ext cx="10118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Type Definitions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D02AEC-BA9D-2149-86DD-10EB08693B84}"/>
              </a:ext>
            </a:extLst>
          </p:cNvPr>
          <p:cNvSpPr txBox="1"/>
          <p:nvPr/>
        </p:nvSpPr>
        <p:spPr>
          <a:xfrm>
            <a:off x="1279895" y="2774098"/>
            <a:ext cx="188384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Connector Interfaces and hosting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7DE5EF-F6EA-6C4B-8F4E-3F4EC1985CF3}"/>
              </a:ext>
            </a:extLst>
          </p:cNvPr>
          <p:cNvSpPr txBox="1"/>
          <p:nvPr/>
        </p:nvSpPr>
        <p:spPr>
          <a:xfrm>
            <a:off x="6310198" y="3325254"/>
            <a:ext cx="214033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Audit Logging, Monitoring and Alerting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C243D5-B6C8-894E-8825-62C4695328A3}"/>
              </a:ext>
            </a:extLst>
          </p:cNvPr>
          <p:cNvSpPr txBox="1"/>
          <p:nvPr/>
        </p:nvSpPr>
        <p:spPr>
          <a:xfrm>
            <a:off x="1250471" y="1505623"/>
            <a:ext cx="8835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Deduplication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B920A0-4E18-E843-B3D3-084B202A5F9C}"/>
              </a:ext>
            </a:extLst>
          </p:cNvPr>
          <p:cNvSpPr txBox="1"/>
          <p:nvPr/>
        </p:nvSpPr>
        <p:spPr>
          <a:xfrm>
            <a:off x="2647921" y="1505623"/>
            <a:ext cx="8643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Classification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2CCB81-A843-5440-BC34-C27DF61337CC}"/>
              </a:ext>
            </a:extLst>
          </p:cNvPr>
          <p:cNvSpPr txBox="1"/>
          <p:nvPr/>
        </p:nvSpPr>
        <p:spPr>
          <a:xfrm>
            <a:off x="7615936" y="1505623"/>
            <a:ext cx="76815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Enrichment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69E060-433D-A247-9B77-C8D6AAFD4A61}"/>
              </a:ext>
            </a:extLst>
          </p:cNvPr>
          <p:cNvSpPr txBox="1"/>
          <p:nvPr/>
        </p:nvSpPr>
        <p:spPr>
          <a:xfrm>
            <a:off x="3468474" y="1505623"/>
            <a:ext cx="7232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Monitoring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C3D802-5B8D-4F48-A8D2-1F15CFF1909C}"/>
              </a:ext>
            </a:extLst>
          </p:cNvPr>
          <p:cNvSpPr txBox="1"/>
          <p:nvPr/>
        </p:nvSpPr>
        <p:spPr>
          <a:xfrm>
            <a:off x="5385113" y="1505623"/>
            <a:ext cx="6912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Validation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CC3DB2-9A1C-7C44-9D94-DD5911FD4BE9}"/>
              </a:ext>
            </a:extLst>
          </p:cNvPr>
          <p:cNvSpPr txBox="1"/>
          <p:nvPr/>
        </p:nvSpPr>
        <p:spPr>
          <a:xfrm>
            <a:off x="6827447" y="1505623"/>
            <a:ext cx="8322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Remediation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E81E20-7E40-2149-8411-AEE45CA39EB4}"/>
              </a:ext>
            </a:extLst>
          </p:cNvPr>
          <p:cNvSpPr txBox="1"/>
          <p:nvPr/>
        </p:nvSpPr>
        <p:spPr>
          <a:xfrm>
            <a:off x="4147963" y="1505623"/>
            <a:ext cx="813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Provisioning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CB21A92-E4D1-6941-94AB-BCA0EDC6B41B}"/>
              </a:ext>
            </a:extLst>
          </p:cNvPr>
          <p:cNvSpPr txBox="1"/>
          <p:nvPr/>
        </p:nvSpPr>
        <p:spPr>
          <a:xfrm>
            <a:off x="4917220" y="1505623"/>
            <a:ext cx="5116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Triage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5F8573A-FDB8-5440-98D5-9BDF63867DC3}"/>
              </a:ext>
            </a:extLst>
          </p:cNvPr>
          <p:cNvSpPr txBox="1"/>
          <p:nvPr/>
        </p:nvSpPr>
        <p:spPr>
          <a:xfrm>
            <a:off x="2373828" y="4461403"/>
            <a:ext cx="9092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Multi-Tenancy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5CA1803-1934-204E-8EF9-04941D905420}"/>
              </a:ext>
            </a:extLst>
          </p:cNvPr>
          <p:cNvSpPr txBox="1"/>
          <p:nvPr/>
        </p:nvSpPr>
        <p:spPr>
          <a:xfrm>
            <a:off x="3395233" y="4461403"/>
            <a:ext cx="9797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REST Endpoint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8440C3-955B-9C4E-ADD0-75F4DB08F23D}"/>
              </a:ext>
            </a:extLst>
          </p:cNvPr>
          <p:cNvSpPr txBox="1"/>
          <p:nvPr/>
        </p:nvSpPr>
        <p:spPr>
          <a:xfrm>
            <a:off x="4487170" y="4461403"/>
            <a:ext cx="12298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Server Management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2B6E0E6-C009-844B-93DB-B13A45836C53}"/>
              </a:ext>
            </a:extLst>
          </p:cNvPr>
          <p:cNvSpPr txBox="1"/>
          <p:nvPr/>
        </p:nvSpPr>
        <p:spPr>
          <a:xfrm>
            <a:off x="3421742" y="2780839"/>
            <a:ext cx="12747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Multi-layered security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D66998-5E92-C84C-BE07-C7AD74FFBBD2}"/>
              </a:ext>
            </a:extLst>
          </p:cNvPr>
          <p:cNvSpPr txBox="1"/>
          <p:nvPr/>
        </p:nvSpPr>
        <p:spPr>
          <a:xfrm>
            <a:off x="6959585" y="4461403"/>
            <a:ext cx="140294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Transport-level Security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4B8AF98-3D82-4B4B-A580-0619F73E57A8}"/>
              </a:ext>
            </a:extLst>
          </p:cNvPr>
          <p:cNvSpPr txBox="1"/>
          <p:nvPr/>
        </p:nvSpPr>
        <p:spPr>
          <a:xfrm>
            <a:off x="4753247" y="2795520"/>
            <a:ext cx="15504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Specialist APIs and Topics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D912EC-3DD2-A242-BA0E-4FE600FF58CE}"/>
              </a:ext>
            </a:extLst>
          </p:cNvPr>
          <p:cNvSpPr txBox="1"/>
          <p:nvPr/>
        </p:nvSpPr>
        <p:spPr>
          <a:xfrm>
            <a:off x="1278441" y="3061986"/>
            <a:ext cx="252505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Metadata capture, transformation and storage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767041-A278-CE41-97A0-06CD154A703E}"/>
              </a:ext>
            </a:extLst>
          </p:cNvPr>
          <p:cNvSpPr txBox="1"/>
          <p:nvPr/>
        </p:nvSpPr>
        <p:spPr>
          <a:xfrm>
            <a:off x="6959585" y="2528000"/>
            <a:ext cx="14542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Open Metadata Archives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4D33406-13BD-F046-819E-8D92C29CDCDE}"/>
              </a:ext>
            </a:extLst>
          </p:cNvPr>
          <p:cNvSpPr txBox="1"/>
          <p:nvPr/>
        </p:nvSpPr>
        <p:spPr>
          <a:xfrm>
            <a:off x="1275936" y="3330804"/>
            <a:ext cx="13901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Lineage and Mementos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E648ECF-DECE-BA47-96A1-863C6E16C1DB}"/>
              </a:ext>
            </a:extLst>
          </p:cNvPr>
          <p:cNvSpPr txBox="1"/>
          <p:nvPr/>
        </p:nvSpPr>
        <p:spPr>
          <a:xfrm>
            <a:off x="2611264" y="3327432"/>
            <a:ext cx="144783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Curation and Templating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0F9F1E-F0F4-8942-A675-7E6AABA36F2E}"/>
              </a:ext>
            </a:extLst>
          </p:cNvPr>
          <p:cNvSpPr txBox="1"/>
          <p:nvPr/>
        </p:nvSpPr>
        <p:spPr>
          <a:xfrm>
            <a:off x="5829176" y="4461403"/>
            <a:ext cx="10182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Containerization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8D1FD90-BD3B-9147-8D9E-76085D3C63D4}"/>
              </a:ext>
            </a:extLst>
          </p:cNvPr>
          <p:cNvSpPr txBox="1"/>
          <p:nvPr/>
        </p:nvSpPr>
        <p:spPr>
          <a:xfrm>
            <a:off x="4370078" y="2520855"/>
            <a:ext cx="224292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Versioning and Provenance of Metadata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1E2F0CD-4321-B040-B8B2-7ED0FD99032A}"/>
              </a:ext>
            </a:extLst>
          </p:cNvPr>
          <p:cNvSpPr txBox="1"/>
          <p:nvPr/>
        </p:nvSpPr>
        <p:spPr>
          <a:xfrm>
            <a:off x="3976624" y="3327431"/>
            <a:ext cx="241604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Scheduling, Triggers and and Orchestration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580D227-15D5-1C49-A748-DA45D16E8E84}"/>
              </a:ext>
            </a:extLst>
          </p:cNvPr>
          <p:cNvSpPr txBox="1"/>
          <p:nvPr/>
        </p:nvSpPr>
        <p:spPr>
          <a:xfrm>
            <a:off x="6032542" y="1505623"/>
            <a:ext cx="8386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Enforcement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956E79-C857-FD40-A1C3-A0F9856BB764}"/>
              </a:ext>
            </a:extLst>
          </p:cNvPr>
          <p:cNvSpPr txBox="1"/>
          <p:nvPr/>
        </p:nvSpPr>
        <p:spPr>
          <a:xfrm>
            <a:off x="6410617" y="2784267"/>
            <a:ext cx="10438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Effectivity Dating</a:t>
            </a:r>
          </a:p>
        </p:txBody>
      </p:sp>
    </p:spTree>
    <p:extLst>
      <p:ext uri="{BB962C8B-B14F-4D97-AF65-F5344CB8AC3E}">
        <p14:creationId xmlns:p14="http://schemas.microsoft.com/office/powerpoint/2010/main" val="4142876130"/>
      </p:ext>
    </p:extLst>
  </p:cSld>
  <p:clrMapOvr>
    <a:masterClrMapping/>
  </p:clrMapOvr>
</p:sld>
</file>

<file path=ppt/theme/theme1.xml><?xml version="1.0" encoding="utf-8"?>
<a:theme xmlns:a="http://schemas.openxmlformats.org/drawingml/2006/main" name="1_simple-light-2">
  <a:themeElements>
    <a:clrScheme name="Hyperledger">
      <a:dk1>
        <a:srgbClr val="FFFFFF"/>
      </a:dk1>
      <a:lt1>
        <a:srgbClr val="595959"/>
      </a:lt1>
      <a:dk2>
        <a:srgbClr val="FFFFFF"/>
      </a:dk2>
      <a:lt2>
        <a:srgbClr val="595959"/>
      </a:lt2>
      <a:accent1>
        <a:srgbClr val="00B0F0"/>
      </a:accent1>
      <a:accent2>
        <a:srgbClr val="595959"/>
      </a:accent2>
      <a:accent3>
        <a:srgbClr val="00B0F0"/>
      </a:accent3>
      <a:accent4>
        <a:srgbClr val="595959"/>
      </a:accent4>
      <a:accent5>
        <a:srgbClr val="00B0F0"/>
      </a:accent5>
      <a:accent6>
        <a:srgbClr val="595959"/>
      </a:accent6>
      <a:hlink>
        <a:srgbClr val="00B0F0"/>
      </a:hlink>
      <a:folHlink>
        <a:srgbClr val="00B0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CDE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n w="0"/>
            <a:solidFill>
              <a:schemeClr val="accent6">
                <a:lumMod val="50000"/>
              </a:schemeClr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22120</TotalTime>
  <Words>1274</Words>
  <Application>Microsoft Macintosh PowerPoint</Application>
  <PresentationFormat>On-screen Show (16:9)</PresentationFormat>
  <Paragraphs>301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Amaze</vt:lpstr>
      <vt:lpstr>Arial</vt:lpstr>
      <vt:lpstr>Calibri</vt:lpstr>
      <vt:lpstr>Lucida Sans Unicode</vt:lpstr>
      <vt:lpstr>Wingdings</vt:lpstr>
      <vt:lpstr>1_simple-light-2</vt:lpstr>
      <vt:lpstr>Egeria and Open Metadata</vt:lpstr>
      <vt:lpstr>Today’s reality – organizations buy lots of tools</vt:lpstr>
      <vt:lpstr>Egeria’s value</vt:lpstr>
      <vt:lpstr>This is not a new problem …</vt:lpstr>
      <vt:lpstr>What is different about Egeria</vt:lpstr>
      <vt:lpstr>Egeria enables exchange of metadata between tools from different vendors</vt:lpstr>
      <vt:lpstr>What makes metadata integration hard? </vt:lpstr>
      <vt:lpstr>Three layers of challenge for Egeria</vt:lpstr>
      <vt:lpstr>Three layers of challenge for Egeria</vt:lpstr>
      <vt:lpstr>Reality check - hybrid multi-cloud world</vt:lpstr>
      <vt:lpstr>Knowledge is separated in space and time</vt:lpstr>
      <vt:lpstr>Egeria embraces the complexity</vt:lpstr>
      <vt:lpstr>Egeria in operation</vt:lpstr>
      <vt:lpstr>Egeria’s OMAG Server Platform</vt:lpstr>
      <vt:lpstr>Egeria’s Open Metadata and Governance (OMAG) Servers</vt:lpstr>
      <vt:lpstr>Scope of metadata covered</vt:lpstr>
      <vt:lpstr>General User UI</vt:lpstr>
      <vt:lpstr>Open Metadata Ecosystem UI</vt:lpstr>
      <vt:lpstr>Egeria’s full stack</vt:lpstr>
      <vt:lpstr>How does the Egeria community work</vt:lpstr>
      <vt:lpstr>Why do vendors work with Egeria?</vt:lpstr>
      <vt:lpstr>Development Status</vt:lpstr>
      <vt:lpstr>Using Egeria …</vt:lpstr>
      <vt:lpstr>Open forum</vt:lpstr>
      <vt:lpstr>PowerPoint Presentation</vt:lpstr>
      <vt:lpstr>Achievements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 – A Year to Remember</dc:title>
  <dc:creator>Mandy Chessell</dc:creator>
  <cp:lastModifiedBy>Mandy Chessell</cp:lastModifiedBy>
  <cp:revision>110</cp:revision>
  <dcterms:created xsi:type="dcterms:W3CDTF">2020-12-15T20:50:39Z</dcterms:created>
  <dcterms:modified xsi:type="dcterms:W3CDTF">2022-01-17T11:35:14Z</dcterms:modified>
</cp:coreProperties>
</file>

<file path=docProps/thumbnail.jpeg>
</file>